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2"/>
  </p:notesMasterIdLst>
  <p:sldIdLst>
    <p:sldId id="256" r:id="rId2"/>
    <p:sldId id="257" r:id="rId3"/>
    <p:sldId id="258" r:id="rId4"/>
    <p:sldId id="291" r:id="rId5"/>
    <p:sldId id="292" r:id="rId6"/>
    <p:sldId id="293" r:id="rId7"/>
    <p:sldId id="259" r:id="rId8"/>
    <p:sldId id="261" r:id="rId9"/>
    <p:sldId id="294" r:id="rId10"/>
    <p:sldId id="295" r:id="rId11"/>
    <p:sldId id="260" r:id="rId12"/>
    <p:sldId id="262" r:id="rId13"/>
    <p:sldId id="263" r:id="rId14"/>
    <p:sldId id="264" r:id="rId15"/>
    <p:sldId id="265" r:id="rId16"/>
    <p:sldId id="296" r:id="rId17"/>
    <p:sldId id="266" r:id="rId18"/>
    <p:sldId id="269" r:id="rId19"/>
    <p:sldId id="270" r:id="rId20"/>
    <p:sldId id="271" r:id="rId21"/>
    <p:sldId id="273" r:id="rId22"/>
    <p:sldId id="272"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7" r:id="rId36"/>
    <p:sldId id="290" r:id="rId37"/>
    <p:sldId id="268" r:id="rId38"/>
    <p:sldId id="289" r:id="rId39"/>
    <p:sldId id="267" r:id="rId40"/>
    <p:sldId id="297"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90" autoAdjust="0"/>
    <p:restoredTop sz="93537" autoAdjust="0"/>
  </p:normalViewPr>
  <p:slideViewPr>
    <p:cSldViewPr snapToGrid="0">
      <p:cViewPr varScale="1">
        <p:scale>
          <a:sx n="106" d="100"/>
          <a:sy n="106" d="100"/>
        </p:scale>
        <p:origin x="79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media/image1.png>
</file>

<file path=ppt/media/image2.png>
</file>

<file path=ppt/media/image3.wmf>
</file>

<file path=ppt/media/image4.pn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0054AD-ED95-4521-A038-9193CEC69CBB}" type="datetimeFigureOut">
              <a:rPr lang="en-US" smtClean="0"/>
              <a:t>10/8/2019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1A177D-224B-4ED8-AD9F-5B0D281F4CE9}" type="slidenum">
              <a:rPr lang="en-US" smtClean="0"/>
              <a:t>‹#›</a:t>
            </a:fld>
            <a:endParaRPr lang="en-US"/>
          </a:p>
        </p:txBody>
      </p:sp>
    </p:spTree>
    <p:extLst>
      <p:ext uri="{BB962C8B-B14F-4D97-AF65-F5344CB8AC3E}">
        <p14:creationId xmlns:p14="http://schemas.microsoft.com/office/powerpoint/2010/main" val="740174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Working in Group:</a:t>
            </a:r>
          </a:p>
          <a:p>
            <a:r>
              <a:rPr lang="en-US" dirty="0"/>
              <a:t>Roles = How to work in a group, what roles each person will have, and how those roles will change with time and stress.</a:t>
            </a:r>
          </a:p>
        </p:txBody>
      </p:sp>
      <p:sp>
        <p:nvSpPr>
          <p:cNvPr id="4" name="Slide Number Placeholder 3"/>
          <p:cNvSpPr>
            <a:spLocks noGrp="1"/>
          </p:cNvSpPr>
          <p:nvPr>
            <p:ph type="sldNum" sz="quarter" idx="5"/>
          </p:nvPr>
        </p:nvSpPr>
        <p:spPr/>
        <p:txBody>
          <a:bodyPr/>
          <a:lstStyle/>
          <a:p>
            <a:fld id="{4E1A177D-224B-4ED8-AD9F-5B0D281F4CE9}" type="slidenum">
              <a:rPr lang="en-US" smtClean="0"/>
              <a:t>3</a:t>
            </a:fld>
            <a:endParaRPr lang="en-US"/>
          </a:p>
        </p:txBody>
      </p:sp>
    </p:spTree>
    <p:extLst>
      <p:ext uri="{BB962C8B-B14F-4D97-AF65-F5344CB8AC3E}">
        <p14:creationId xmlns:p14="http://schemas.microsoft.com/office/powerpoint/2010/main" val="3601250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Very first thing you do</a:t>
            </a:r>
          </a:p>
          <a:p>
            <a:r>
              <a:rPr lang="en-US" dirty="0"/>
              <a:t>Gets you the feel of the game</a:t>
            </a:r>
          </a:p>
        </p:txBody>
      </p:sp>
      <p:sp>
        <p:nvSpPr>
          <p:cNvPr id="4" name="Slide Number Placeholder 3"/>
          <p:cNvSpPr>
            <a:spLocks noGrp="1"/>
          </p:cNvSpPr>
          <p:nvPr>
            <p:ph type="sldNum" sz="quarter" idx="5"/>
          </p:nvPr>
        </p:nvSpPr>
        <p:spPr/>
        <p:txBody>
          <a:bodyPr/>
          <a:lstStyle/>
          <a:p>
            <a:fld id="{4E1A177D-224B-4ED8-AD9F-5B0D281F4CE9}" type="slidenum">
              <a:rPr lang="en-US" smtClean="0"/>
              <a:t>7</a:t>
            </a:fld>
            <a:endParaRPr lang="en-US"/>
          </a:p>
        </p:txBody>
      </p:sp>
    </p:spTree>
    <p:extLst>
      <p:ext uri="{BB962C8B-B14F-4D97-AF65-F5344CB8AC3E}">
        <p14:creationId xmlns:p14="http://schemas.microsoft.com/office/powerpoint/2010/main" val="2829578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Game Design Workshop page 148</a:t>
            </a:r>
          </a:p>
        </p:txBody>
      </p:sp>
      <p:sp>
        <p:nvSpPr>
          <p:cNvPr id="4" name="Slide Number Placeholder 3"/>
          <p:cNvSpPr>
            <a:spLocks noGrp="1"/>
          </p:cNvSpPr>
          <p:nvPr>
            <p:ph type="sldNum" sz="quarter" idx="5"/>
          </p:nvPr>
        </p:nvSpPr>
        <p:spPr/>
        <p:txBody>
          <a:bodyPr/>
          <a:lstStyle/>
          <a:p>
            <a:fld id="{4E1A177D-224B-4ED8-AD9F-5B0D281F4CE9}" type="slidenum">
              <a:rPr lang="en-US" smtClean="0"/>
              <a:t>18</a:t>
            </a:fld>
            <a:endParaRPr lang="en-US"/>
          </a:p>
        </p:txBody>
      </p:sp>
    </p:spTree>
    <p:extLst>
      <p:ext uri="{BB962C8B-B14F-4D97-AF65-F5344CB8AC3E}">
        <p14:creationId xmlns:p14="http://schemas.microsoft.com/office/powerpoint/2010/main" val="83267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Turn ideas into good ideas</a:t>
            </a:r>
          </a:p>
          <a:p>
            <a:r>
              <a:rPr lang="en-US" dirty="0"/>
              <a:t>WoW public Auction House has a 15% tax</a:t>
            </a:r>
          </a:p>
        </p:txBody>
      </p:sp>
      <p:sp>
        <p:nvSpPr>
          <p:cNvPr id="4" name="Slide Number Placeholder 3"/>
          <p:cNvSpPr>
            <a:spLocks noGrp="1"/>
          </p:cNvSpPr>
          <p:nvPr>
            <p:ph type="sldNum" sz="quarter" idx="5"/>
          </p:nvPr>
        </p:nvSpPr>
        <p:spPr/>
        <p:txBody>
          <a:bodyPr/>
          <a:lstStyle/>
          <a:p>
            <a:fld id="{4E1A177D-224B-4ED8-AD9F-5B0D281F4CE9}" type="slidenum">
              <a:rPr lang="en-US" smtClean="0"/>
              <a:t>19</a:t>
            </a:fld>
            <a:endParaRPr lang="en-US"/>
          </a:p>
        </p:txBody>
      </p:sp>
    </p:spTree>
    <p:extLst>
      <p:ext uri="{BB962C8B-B14F-4D97-AF65-F5344CB8AC3E}">
        <p14:creationId xmlns:p14="http://schemas.microsoft.com/office/powerpoint/2010/main" val="558146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1A177D-224B-4ED8-AD9F-5B0D281F4CE9}" type="slidenum">
              <a:rPr lang="en-US" smtClean="0"/>
              <a:t>23</a:t>
            </a:fld>
            <a:endParaRPr lang="en-US"/>
          </a:p>
        </p:txBody>
      </p:sp>
    </p:spTree>
    <p:extLst>
      <p:ext uri="{BB962C8B-B14F-4D97-AF65-F5344CB8AC3E}">
        <p14:creationId xmlns:p14="http://schemas.microsoft.com/office/powerpoint/2010/main" val="39591571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10/8/2019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10/8/2019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10/8/2019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10/8/2019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10/8/2019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10/8/2019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10/8/2019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10/8/2019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eb.mit.edu/6.813/www/sp16/classes/07-user-centered-design/"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eb.mit.edu/6.813/www/sp16/classes/07-user-centered-design/"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hyperlink" Target="https://en.wikipedia.org/wiki/BioShock" TargetMode="External"/><Relationship Id="rId3" Type="http://schemas.openxmlformats.org/officeDocument/2006/relationships/hyperlink" Target="https://www.wowhead.com/forums&amp;topic=65217/auction-house-cut" TargetMode="External"/><Relationship Id="rId7" Type="http://schemas.openxmlformats.org/officeDocument/2006/relationships/hyperlink" Target="https://kotaku.com/how-much-does-it-cost-to-make-a-big-video-game-1501413649" TargetMode="External"/><Relationship Id="rId2" Type="http://schemas.openxmlformats.org/officeDocument/2006/relationships/hyperlink" Target="https://www.gamedesigning.org/gaming/game-ideas/" TargetMode="External"/><Relationship Id="rId1" Type="http://schemas.openxmlformats.org/officeDocument/2006/relationships/slideLayout" Target="../slideLayouts/slideLayout2.xml"/><Relationship Id="rId6" Type="http://schemas.openxmlformats.org/officeDocument/2006/relationships/hyperlink" Target="https://doi.org/10.1145/1151314.1151342" TargetMode="External"/><Relationship Id="rId11" Type="http://schemas.openxmlformats.org/officeDocument/2006/relationships/hyperlink" Target="https://docs.google.com/document/d/1HjlGwE57xlmp9Hf4u-mHt5qeem6kpbWJQzUWd0feDhg/edit?usp=sharing" TargetMode="External"/><Relationship Id="rId5" Type="http://schemas.openxmlformats.org/officeDocument/2006/relationships/hyperlink" Target="https://doi.org/10.1145/2559206.2581253" TargetMode="External"/><Relationship Id="rId10" Type="http://schemas.openxmlformats.org/officeDocument/2006/relationships/hyperlink" Target="https://www.rt.com/news/458864-mortal-kombat-game-developer-ptsd/" TargetMode="External"/><Relationship Id="rId4" Type="http://schemas.openxmlformats.org/officeDocument/2006/relationships/hyperlink" Target="https://remembereverything.org/brainstorming-idea-evaluation/" TargetMode="External"/><Relationship Id="rId9" Type="http://schemas.openxmlformats.org/officeDocument/2006/relationships/hyperlink" Target="https://kotaku.com/the-past-present-and-future-of-the-witcher-3-1736499084"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Downloads/BioshockPitch.pdf"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3.w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58F1-3581-4A91-81EC-0E56B1CB82BA}"/>
              </a:ext>
            </a:extLst>
          </p:cNvPr>
          <p:cNvSpPr>
            <a:spLocks noGrp="1"/>
          </p:cNvSpPr>
          <p:nvPr>
            <p:ph type="ctrTitle"/>
          </p:nvPr>
        </p:nvSpPr>
        <p:spPr/>
        <p:txBody>
          <a:bodyPr/>
          <a:lstStyle/>
          <a:p>
            <a:r>
              <a:rPr lang="en-US" dirty="0"/>
              <a:t>Brainstorming &amp; Group Dynamics</a:t>
            </a:r>
          </a:p>
        </p:txBody>
      </p:sp>
      <p:sp>
        <p:nvSpPr>
          <p:cNvPr id="3" name="Subtitle 2">
            <a:extLst>
              <a:ext uri="{FF2B5EF4-FFF2-40B4-BE49-F238E27FC236}">
                <a16:creationId xmlns:a16="http://schemas.microsoft.com/office/drawing/2014/main" id="{5C7728AC-5049-4A57-BD2A-C8773BCA277C}"/>
              </a:ext>
            </a:extLst>
          </p:cNvPr>
          <p:cNvSpPr>
            <a:spLocks noGrp="1"/>
          </p:cNvSpPr>
          <p:nvPr>
            <p:ph type="subTitle" idx="1"/>
          </p:nvPr>
        </p:nvSpPr>
        <p:spPr/>
        <p:txBody>
          <a:bodyPr/>
          <a:lstStyle/>
          <a:p>
            <a:r>
              <a:rPr lang="en-US" dirty="0"/>
              <a:t>Greg Smith</a:t>
            </a:r>
          </a:p>
        </p:txBody>
      </p:sp>
    </p:spTree>
    <p:extLst>
      <p:ext uri="{BB962C8B-B14F-4D97-AF65-F5344CB8AC3E}">
        <p14:creationId xmlns:p14="http://schemas.microsoft.com/office/powerpoint/2010/main" val="26918260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0A4B8-F4EF-46A1-82F0-E931D1A59FAF}"/>
              </a:ext>
            </a:extLst>
          </p:cNvPr>
          <p:cNvSpPr>
            <a:spLocks noGrp="1"/>
          </p:cNvSpPr>
          <p:nvPr>
            <p:ph type="title"/>
          </p:nvPr>
        </p:nvSpPr>
        <p:spPr>
          <a:xfrm>
            <a:off x="1933575" y="764373"/>
            <a:ext cx="9572625" cy="1293028"/>
          </a:xfrm>
        </p:spPr>
        <p:txBody>
          <a:bodyPr/>
          <a:lstStyle/>
          <a:p>
            <a:r>
              <a:rPr lang="en-US" dirty="0"/>
              <a:t>Player Experience Goals Template</a:t>
            </a:r>
          </a:p>
        </p:txBody>
      </p:sp>
      <p:sp>
        <p:nvSpPr>
          <p:cNvPr id="3" name="Content Placeholder 2">
            <a:extLst>
              <a:ext uri="{FF2B5EF4-FFF2-40B4-BE49-F238E27FC236}">
                <a16:creationId xmlns:a16="http://schemas.microsoft.com/office/drawing/2014/main" id="{B0B11171-088D-4337-B92A-D6BEF68212C8}"/>
              </a:ext>
            </a:extLst>
          </p:cNvPr>
          <p:cNvSpPr>
            <a:spLocks noGrp="1"/>
          </p:cNvSpPr>
          <p:nvPr>
            <p:ph idx="1"/>
          </p:nvPr>
        </p:nvSpPr>
        <p:spPr/>
        <p:txBody>
          <a:bodyPr/>
          <a:lstStyle/>
          <a:p>
            <a:r>
              <a:rPr lang="en-US" dirty="0"/>
              <a:t>Player feels…</a:t>
            </a:r>
          </a:p>
          <a:p>
            <a:r>
              <a:rPr lang="en-US" dirty="0"/>
              <a:t>Player wants to…</a:t>
            </a:r>
          </a:p>
          <a:p>
            <a:r>
              <a:rPr lang="en-US" dirty="0"/>
              <a:t>Player is encouraged to…</a:t>
            </a:r>
          </a:p>
          <a:p>
            <a:endParaRPr lang="en-US" dirty="0"/>
          </a:p>
        </p:txBody>
      </p:sp>
    </p:spTree>
    <p:extLst>
      <p:ext uri="{BB962C8B-B14F-4D97-AF65-F5344CB8AC3E}">
        <p14:creationId xmlns:p14="http://schemas.microsoft.com/office/powerpoint/2010/main" val="2630711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39213-C6B6-46BD-943C-58618E45A6E0}"/>
              </a:ext>
            </a:extLst>
          </p:cNvPr>
          <p:cNvSpPr>
            <a:spLocks noGrp="1"/>
          </p:cNvSpPr>
          <p:nvPr>
            <p:ph type="title"/>
          </p:nvPr>
        </p:nvSpPr>
        <p:spPr/>
        <p:txBody>
          <a:bodyPr/>
          <a:lstStyle/>
          <a:p>
            <a:r>
              <a:rPr lang="en-US" dirty="0"/>
              <a:t>Individual Exercise I – 5 minutes</a:t>
            </a:r>
          </a:p>
        </p:txBody>
      </p:sp>
      <p:sp>
        <p:nvSpPr>
          <p:cNvPr id="3" name="Content Placeholder 2">
            <a:extLst>
              <a:ext uri="{FF2B5EF4-FFF2-40B4-BE49-F238E27FC236}">
                <a16:creationId xmlns:a16="http://schemas.microsoft.com/office/drawing/2014/main" id="{B447F191-2311-4E25-9653-12EC6F9BD0A8}"/>
              </a:ext>
            </a:extLst>
          </p:cNvPr>
          <p:cNvSpPr>
            <a:spLocks noGrp="1"/>
          </p:cNvSpPr>
          <p:nvPr>
            <p:ph idx="1"/>
          </p:nvPr>
        </p:nvSpPr>
        <p:spPr/>
        <p:txBody>
          <a:bodyPr/>
          <a:lstStyle/>
          <a:p>
            <a:r>
              <a:rPr lang="en-US" dirty="0"/>
              <a:t>On your own, write down a list of player experience goals you would want for a game. You may produce multiple goals for one game or multiple games with different goals. </a:t>
            </a:r>
          </a:p>
        </p:txBody>
      </p:sp>
    </p:spTree>
    <p:extLst>
      <p:ext uri="{BB962C8B-B14F-4D97-AF65-F5344CB8AC3E}">
        <p14:creationId xmlns:p14="http://schemas.microsoft.com/office/powerpoint/2010/main" val="622120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A82C6-CF46-46F1-8E0D-B12A78EBE5E4}"/>
              </a:ext>
            </a:extLst>
          </p:cNvPr>
          <p:cNvSpPr>
            <a:spLocks noGrp="1"/>
          </p:cNvSpPr>
          <p:nvPr>
            <p:ph type="title"/>
          </p:nvPr>
        </p:nvSpPr>
        <p:spPr/>
        <p:txBody>
          <a:bodyPr/>
          <a:lstStyle/>
          <a:p>
            <a:r>
              <a:rPr lang="en-US" dirty="0"/>
              <a:t>Player Experience Goals III</a:t>
            </a:r>
          </a:p>
        </p:txBody>
      </p:sp>
      <p:sp>
        <p:nvSpPr>
          <p:cNvPr id="3" name="Content Placeholder 2">
            <a:extLst>
              <a:ext uri="{FF2B5EF4-FFF2-40B4-BE49-F238E27FC236}">
                <a16:creationId xmlns:a16="http://schemas.microsoft.com/office/drawing/2014/main" id="{2479ABC6-4F70-4ACF-93F9-A64D2CD17523}"/>
              </a:ext>
            </a:extLst>
          </p:cNvPr>
          <p:cNvSpPr>
            <a:spLocks noGrp="1"/>
          </p:cNvSpPr>
          <p:nvPr>
            <p:ph idx="1"/>
          </p:nvPr>
        </p:nvSpPr>
        <p:spPr/>
        <p:txBody>
          <a:bodyPr/>
          <a:lstStyle/>
          <a:p>
            <a:r>
              <a:rPr lang="en-US" dirty="0"/>
              <a:t>Prototype and Test features to ensure they meet player experience goals</a:t>
            </a:r>
          </a:p>
          <a:p>
            <a:r>
              <a:rPr lang="en-US" dirty="0"/>
              <a:t>Iterative Design Process</a:t>
            </a:r>
          </a:p>
          <a:p>
            <a:endParaRPr lang="en-US" dirty="0"/>
          </a:p>
        </p:txBody>
      </p:sp>
      <p:pic>
        <p:nvPicPr>
          <p:cNvPr id="5" name="Picture 4" descr="A close up of a logo&#10;&#10;Description automatically generated">
            <a:extLst>
              <a:ext uri="{FF2B5EF4-FFF2-40B4-BE49-F238E27FC236}">
                <a16:creationId xmlns:a16="http://schemas.microsoft.com/office/drawing/2014/main" id="{6DE0C846-B503-48E3-B6E8-55E679C49EE7}"/>
              </a:ext>
            </a:extLst>
          </p:cNvPr>
          <p:cNvPicPr>
            <a:picLocks noChangeAspect="1"/>
          </p:cNvPicPr>
          <p:nvPr/>
        </p:nvPicPr>
        <p:blipFill>
          <a:blip r:embed="rId2"/>
          <a:stretch>
            <a:fillRect/>
          </a:stretch>
        </p:blipFill>
        <p:spPr>
          <a:xfrm>
            <a:off x="5741758" y="2846895"/>
            <a:ext cx="5214054" cy="2834767"/>
          </a:xfrm>
          <a:prstGeom prst="rect">
            <a:avLst/>
          </a:prstGeom>
        </p:spPr>
      </p:pic>
      <p:sp>
        <p:nvSpPr>
          <p:cNvPr id="6" name="Rectangle 5">
            <a:extLst>
              <a:ext uri="{FF2B5EF4-FFF2-40B4-BE49-F238E27FC236}">
                <a16:creationId xmlns:a16="http://schemas.microsoft.com/office/drawing/2014/main" id="{81439EAA-7ED8-40DB-A994-D38FAE5E702D}"/>
              </a:ext>
            </a:extLst>
          </p:cNvPr>
          <p:cNvSpPr/>
          <p:nvPr/>
        </p:nvSpPr>
        <p:spPr>
          <a:xfrm>
            <a:off x="8137028" y="5634637"/>
            <a:ext cx="423514" cy="138499"/>
          </a:xfrm>
          <a:prstGeom prst="rect">
            <a:avLst/>
          </a:prstGeom>
        </p:spPr>
        <p:txBody>
          <a:bodyPr wrap="none">
            <a:spAutoFit/>
          </a:bodyPr>
          <a:lstStyle/>
          <a:p>
            <a:r>
              <a:rPr lang="en-US" sz="300" dirty="0">
                <a:hlinkClick r:id="rId3">
                  <a:extLst>
                    <a:ext uri="{A12FA001-AC4F-418D-AE19-62706E023703}">
                      <ahyp:hlinkClr xmlns:ahyp="http://schemas.microsoft.com/office/drawing/2018/hyperlinkcolor" val="tx"/>
                    </a:ext>
                  </a:extLst>
                </a:hlinkClick>
              </a:rPr>
              <a:t>web.mit.edu</a:t>
            </a:r>
            <a:endParaRPr lang="en-US" sz="300" dirty="0"/>
          </a:p>
        </p:txBody>
      </p:sp>
    </p:spTree>
    <p:extLst>
      <p:ext uri="{BB962C8B-B14F-4D97-AF65-F5344CB8AC3E}">
        <p14:creationId xmlns:p14="http://schemas.microsoft.com/office/powerpoint/2010/main" val="390600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E7D86-CBB3-438C-8CFF-30DB9CC57A79}"/>
              </a:ext>
            </a:extLst>
          </p:cNvPr>
          <p:cNvSpPr>
            <a:spLocks noGrp="1"/>
          </p:cNvSpPr>
          <p:nvPr>
            <p:ph type="title"/>
          </p:nvPr>
        </p:nvSpPr>
        <p:spPr/>
        <p:txBody>
          <a:bodyPr/>
          <a:lstStyle/>
          <a:p>
            <a:r>
              <a:rPr lang="en-US" dirty="0"/>
              <a:t>Player Experience Goals IV</a:t>
            </a:r>
          </a:p>
        </p:txBody>
      </p:sp>
      <p:sp>
        <p:nvSpPr>
          <p:cNvPr id="3" name="Content Placeholder 2">
            <a:extLst>
              <a:ext uri="{FF2B5EF4-FFF2-40B4-BE49-F238E27FC236}">
                <a16:creationId xmlns:a16="http://schemas.microsoft.com/office/drawing/2014/main" id="{03752621-36B9-4888-B923-7B0F904867CC}"/>
              </a:ext>
            </a:extLst>
          </p:cNvPr>
          <p:cNvSpPr>
            <a:spLocks noGrp="1"/>
          </p:cNvSpPr>
          <p:nvPr>
            <p:ph idx="1"/>
          </p:nvPr>
        </p:nvSpPr>
        <p:spPr/>
        <p:txBody>
          <a:bodyPr/>
          <a:lstStyle/>
          <a:p>
            <a:r>
              <a:rPr lang="en-US" dirty="0"/>
              <a:t>There is no right way to produce an idea</a:t>
            </a:r>
          </a:p>
          <a:p>
            <a:r>
              <a:rPr lang="en-US" dirty="0"/>
              <a:t>Player Experience Goals is a great way to get started, but it can also be hard</a:t>
            </a:r>
          </a:p>
          <a:p>
            <a:r>
              <a:rPr lang="en-US" dirty="0"/>
              <a:t>Sometimes it is easier to think of features you want, and then to focus on what player experiences those features create</a:t>
            </a:r>
          </a:p>
          <a:p>
            <a:pPr lvl="1"/>
            <a:r>
              <a:rPr lang="en-US" dirty="0"/>
              <a:t>Ex. Want player’s health to drain over time</a:t>
            </a:r>
          </a:p>
          <a:p>
            <a:pPr lvl="2"/>
            <a:r>
              <a:rPr lang="en-US" dirty="0"/>
              <a:t>Player experience goal: Players will constantly feel under pressure to accomplish their tasks</a:t>
            </a:r>
          </a:p>
          <a:p>
            <a:r>
              <a:rPr lang="en-US" dirty="0"/>
              <a:t>Ultimately your game will have player experience goals</a:t>
            </a:r>
          </a:p>
        </p:txBody>
      </p:sp>
    </p:spTree>
    <p:extLst>
      <p:ext uri="{BB962C8B-B14F-4D97-AF65-F5344CB8AC3E}">
        <p14:creationId xmlns:p14="http://schemas.microsoft.com/office/powerpoint/2010/main" val="1029153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185AE-800B-409F-B86E-B5655D979AF8}"/>
              </a:ext>
            </a:extLst>
          </p:cNvPr>
          <p:cNvSpPr>
            <a:spLocks noGrp="1"/>
          </p:cNvSpPr>
          <p:nvPr>
            <p:ph type="title"/>
          </p:nvPr>
        </p:nvSpPr>
        <p:spPr/>
        <p:txBody>
          <a:bodyPr/>
          <a:lstStyle/>
          <a:p>
            <a:r>
              <a:rPr lang="en-US" dirty="0"/>
              <a:t>Producing Ideas</a:t>
            </a:r>
          </a:p>
        </p:txBody>
      </p:sp>
      <p:sp>
        <p:nvSpPr>
          <p:cNvPr id="3" name="Content Placeholder 2">
            <a:extLst>
              <a:ext uri="{FF2B5EF4-FFF2-40B4-BE49-F238E27FC236}">
                <a16:creationId xmlns:a16="http://schemas.microsoft.com/office/drawing/2014/main" id="{0E1EBB5B-C7EB-4989-B249-29A586969218}"/>
              </a:ext>
            </a:extLst>
          </p:cNvPr>
          <p:cNvSpPr>
            <a:spLocks noGrp="1"/>
          </p:cNvSpPr>
          <p:nvPr>
            <p:ph idx="1"/>
          </p:nvPr>
        </p:nvSpPr>
        <p:spPr/>
        <p:txBody>
          <a:bodyPr/>
          <a:lstStyle/>
          <a:p>
            <a:r>
              <a:rPr lang="en-US" dirty="0"/>
              <a:t>Chose a Genre and stick to it</a:t>
            </a:r>
          </a:p>
          <a:p>
            <a:pPr lvl="1"/>
            <a:r>
              <a:rPr lang="en-US" dirty="0"/>
              <a:t>FPS, RPG, Strategy, etc.</a:t>
            </a:r>
          </a:p>
          <a:p>
            <a:r>
              <a:rPr lang="en-US" dirty="0"/>
              <a:t>Pick a Niche</a:t>
            </a:r>
          </a:p>
          <a:p>
            <a:pPr lvl="1"/>
            <a:r>
              <a:rPr lang="en-US" dirty="0"/>
              <a:t>Sci-Fi, Fantasy, Western, Adventure, Thriller, Action, etc.</a:t>
            </a:r>
          </a:p>
          <a:p>
            <a:r>
              <a:rPr lang="en-US" dirty="0"/>
              <a:t>Research what’s popular now</a:t>
            </a:r>
          </a:p>
          <a:p>
            <a:pPr lvl="1"/>
            <a:r>
              <a:rPr lang="en-US" dirty="0"/>
              <a:t>Trending Games, ask people what they would/wouldn’t play, etc.</a:t>
            </a:r>
          </a:p>
          <a:p>
            <a:r>
              <a:rPr lang="en-US" dirty="0"/>
              <a:t>Look to what media you like</a:t>
            </a:r>
          </a:p>
          <a:p>
            <a:pPr lvl="1"/>
            <a:r>
              <a:rPr lang="en-US" dirty="0"/>
              <a:t>Books, movies, video games, etc.</a:t>
            </a:r>
          </a:p>
          <a:p>
            <a:r>
              <a:rPr lang="en-US" dirty="0"/>
              <a:t>Copy and improve another idea</a:t>
            </a:r>
          </a:p>
          <a:p>
            <a:pPr lvl="1"/>
            <a:r>
              <a:rPr lang="en-US" dirty="0"/>
              <a:t>League of Legends vs </a:t>
            </a:r>
            <a:r>
              <a:rPr lang="en-US" dirty="0" err="1"/>
              <a:t>Dota</a:t>
            </a:r>
            <a:r>
              <a:rPr lang="en-US" dirty="0"/>
              <a:t> 2 vs </a:t>
            </a:r>
            <a:r>
              <a:rPr lang="en-US" dirty="0" err="1"/>
              <a:t>Awesomenauts</a:t>
            </a:r>
            <a:endParaRPr lang="en-US" dirty="0"/>
          </a:p>
        </p:txBody>
      </p:sp>
    </p:spTree>
    <p:extLst>
      <p:ext uri="{BB962C8B-B14F-4D97-AF65-F5344CB8AC3E}">
        <p14:creationId xmlns:p14="http://schemas.microsoft.com/office/powerpoint/2010/main" val="1243506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69C38-1F11-4A62-A75C-7C88C00D3274}"/>
              </a:ext>
            </a:extLst>
          </p:cNvPr>
          <p:cNvSpPr>
            <a:spLocks noGrp="1"/>
          </p:cNvSpPr>
          <p:nvPr>
            <p:ph type="title"/>
          </p:nvPr>
        </p:nvSpPr>
        <p:spPr/>
        <p:txBody>
          <a:bodyPr/>
          <a:lstStyle/>
          <a:p>
            <a:r>
              <a:rPr lang="en-US" dirty="0"/>
              <a:t>Producing Ideas II</a:t>
            </a:r>
          </a:p>
        </p:txBody>
      </p:sp>
      <p:sp>
        <p:nvSpPr>
          <p:cNvPr id="3" name="Content Placeholder 2">
            <a:extLst>
              <a:ext uri="{FF2B5EF4-FFF2-40B4-BE49-F238E27FC236}">
                <a16:creationId xmlns:a16="http://schemas.microsoft.com/office/drawing/2014/main" id="{67511C5D-CF58-4AE8-A87A-8556211E47CC}"/>
              </a:ext>
            </a:extLst>
          </p:cNvPr>
          <p:cNvSpPr>
            <a:spLocks noGrp="1"/>
          </p:cNvSpPr>
          <p:nvPr>
            <p:ph idx="1"/>
          </p:nvPr>
        </p:nvSpPr>
        <p:spPr/>
        <p:txBody>
          <a:bodyPr/>
          <a:lstStyle/>
          <a:p>
            <a:r>
              <a:rPr lang="en-US" dirty="0"/>
              <a:t>Idea Spam</a:t>
            </a:r>
          </a:p>
          <a:p>
            <a:pPr lvl="1"/>
            <a:r>
              <a:rPr lang="en-US" dirty="0"/>
              <a:t>No idea is a bad idea</a:t>
            </a:r>
          </a:p>
          <a:p>
            <a:pPr lvl="1"/>
            <a:r>
              <a:rPr lang="en-US" dirty="0"/>
              <a:t>Quantity &gt; Quality</a:t>
            </a:r>
          </a:p>
          <a:p>
            <a:pPr lvl="1"/>
            <a:r>
              <a:rPr lang="en-US" dirty="0"/>
              <a:t>Conflicting ideas are ok</a:t>
            </a:r>
          </a:p>
          <a:p>
            <a:pPr lvl="2"/>
            <a:r>
              <a:rPr lang="en-US" dirty="0"/>
              <a:t>Ex: “Players will feel relaxed instead of competitive”</a:t>
            </a:r>
          </a:p>
          <a:p>
            <a:pPr lvl="3"/>
            <a:r>
              <a:rPr lang="en-US" dirty="0"/>
              <a:t>Sandbox world</a:t>
            </a:r>
          </a:p>
          <a:p>
            <a:pPr lvl="3"/>
            <a:r>
              <a:rPr lang="en-US" dirty="0"/>
              <a:t>Linear game play</a:t>
            </a:r>
          </a:p>
        </p:txBody>
      </p:sp>
    </p:spTree>
    <p:extLst>
      <p:ext uri="{BB962C8B-B14F-4D97-AF65-F5344CB8AC3E}">
        <p14:creationId xmlns:p14="http://schemas.microsoft.com/office/powerpoint/2010/main" val="239898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30D9D-6515-4093-BFBF-B3A957BE6719}"/>
              </a:ext>
            </a:extLst>
          </p:cNvPr>
          <p:cNvSpPr>
            <a:spLocks noGrp="1"/>
          </p:cNvSpPr>
          <p:nvPr>
            <p:ph type="title"/>
          </p:nvPr>
        </p:nvSpPr>
        <p:spPr/>
        <p:txBody>
          <a:bodyPr/>
          <a:lstStyle/>
          <a:p>
            <a:r>
              <a:rPr lang="en-US" dirty="0"/>
              <a:t>Bioshock Ideas</a:t>
            </a:r>
          </a:p>
        </p:txBody>
      </p:sp>
      <p:sp>
        <p:nvSpPr>
          <p:cNvPr id="3" name="Content Placeholder 2">
            <a:extLst>
              <a:ext uri="{FF2B5EF4-FFF2-40B4-BE49-F238E27FC236}">
                <a16:creationId xmlns:a16="http://schemas.microsoft.com/office/drawing/2014/main" id="{F5062DF1-ACC1-41B5-93F3-358FB82E8F63}"/>
              </a:ext>
            </a:extLst>
          </p:cNvPr>
          <p:cNvSpPr>
            <a:spLocks noGrp="1"/>
          </p:cNvSpPr>
          <p:nvPr>
            <p:ph idx="1"/>
          </p:nvPr>
        </p:nvSpPr>
        <p:spPr/>
        <p:txBody>
          <a:bodyPr>
            <a:normAutofit fontScale="92500" lnSpcReduction="10000"/>
          </a:bodyPr>
          <a:lstStyle/>
          <a:p>
            <a:r>
              <a:rPr lang="en-US" dirty="0"/>
              <a:t>Players will feel like they are the playable character</a:t>
            </a:r>
          </a:p>
          <a:p>
            <a:pPr lvl="1"/>
            <a:r>
              <a:rPr lang="en-US" dirty="0"/>
              <a:t>Freedom to hack into and control security and environmental systems</a:t>
            </a:r>
          </a:p>
          <a:p>
            <a:pPr lvl="1"/>
            <a:r>
              <a:rPr lang="en-US" dirty="0"/>
              <a:t>Create and customize personal weapons</a:t>
            </a:r>
          </a:p>
          <a:p>
            <a:pPr lvl="1"/>
            <a:r>
              <a:rPr lang="en-US" dirty="0"/>
              <a:t>Discover and use genetic enhancements to customize the character</a:t>
            </a:r>
          </a:p>
          <a:p>
            <a:r>
              <a:rPr lang="en-US" dirty="0"/>
              <a:t>Players will feel like the world they exist in is plausible</a:t>
            </a:r>
          </a:p>
          <a:p>
            <a:pPr lvl="1"/>
            <a:r>
              <a:rPr lang="en-US" dirty="0"/>
              <a:t>Realistic ragdoll physics</a:t>
            </a:r>
          </a:p>
          <a:p>
            <a:pPr lvl="1"/>
            <a:r>
              <a:rPr lang="en-US" dirty="0"/>
              <a:t>Believable story</a:t>
            </a:r>
          </a:p>
          <a:p>
            <a:pPr lvl="1"/>
            <a:r>
              <a:rPr lang="en-US" dirty="0"/>
              <a:t>Stunning visuals and realistic underwater city planning</a:t>
            </a:r>
          </a:p>
          <a:p>
            <a:r>
              <a:rPr lang="en-US" dirty="0"/>
              <a:t>Players will feel scared while playing</a:t>
            </a:r>
          </a:p>
          <a:p>
            <a:pPr lvl="1"/>
            <a:r>
              <a:rPr lang="en-US" dirty="0"/>
              <a:t>NPCs look scary – Zealot cultists, Genetically engineered mammals, Cyborg killers, Robots, etc.</a:t>
            </a:r>
          </a:p>
          <a:p>
            <a:pPr lvl="1"/>
            <a:r>
              <a:rPr lang="en-US" dirty="0"/>
              <a:t>Jump scares via NPC sneak attacks</a:t>
            </a:r>
          </a:p>
          <a:p>
            <a:pPr lvl="1"/>
            <a:r>
              <a:rPr lang="en-US" dirty="0"/>
              <a:t>Minor key, fast paced music</a:t>
            </a:r>
          </a:p>
          <a:p>
            <a:pPr lvl="1"/>
            <a:endParaRPr lang="en-US" dirty="0"/>
          </a:p>
          <a:p>
            <a:endParaRPr lang="en-US" dirty="0"/>
          </a:p>
        </p:txBody>
      </p:sp>
    </p:spTree>
    <p:extLst>
      <p:ext uri="{BB962C8B-B14F-4D97-AF65-F5344CB8AC3E}">
        <p14:creationId xmlns:p14="http://schemas.microsoft.com/office/powerpoint/2010/main" val="1945869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4E894-C07D-485F-8A6F-AA1EC5B334C3}"/>
              </a:ext>
            </a:extLst>
          </p:cNvPr>
          <p:cNvSpPr>
            <a:spLocks noGrp="1"/>
          </p:cNvSpPr>
          <p:nvPr>
            <p:ph type="title"/>
          </p:nvPr>
        </p:nvSpPr>
        <p:spPr>
          <a:xfrm>
            <a:off x="2708366" y="764373"/>
            <a:ext cx="8797834" cy="1293028"/>
          </a:xfrm>
        </p:spPr>
        <p:txBody>
          <a:bodyPr/>
          <a:lstStyle/>
          <a:p>
            <a:r>
              <a:rPr lang="en-US" dirty="0"/>
              <a:t>Individual Exercise II – 5 minutes</a:t>
            </a:r>
          </a:p>
        </p:txBody>
      </p:sp>
      <p:sp>
        <p:nvSpPr>
          <p:cNvPr id="3" name="Content Placeholder 2">
            <a:extLst>
              <a:ext uri="{FF2B5EF4-FFF2-40B4-BE49-F238E27FC236}">
                <a16:creationId xmlns:a16="http://schemas.microsoft.com/office/drawing/2014/main" id="{46601492-FA1D-4D0C-8F29-246DBE8BA1D5}"/>
              </a:ext>
            </a:extLst>
          </p:cNvPr>
          <p:cNvSpPr>
            <a:spLocks noGrp="1"/>
          </p:cNvSpPr>
          <p:nvPr>
            <p:ph idx="1"/>
          </p:nvPr>
        </p:nvSpPr>
        <p:spPr/>
        <p:txBody>
          <a:bodyPr/>
          <a:lstStyle/>
          <a:p>
            <a:r>
              <a:rPr lang="en-US" dirty="0"/>
              <a:t>By yourself, write down a list of features that match your player experience goals. Each player goal you have should have at least one feature that would create that experience.</a:t>
            </a:r>
          </a:p>
        </p:txBody>
      </p:sp>
    </p:spTree>
    <p:extLst>
      <p:ext uri="{BB962C8B-B14F-4D97-AF65-F5344CB8AC3E}">
        <p14:creationId xmlns:p14="http://schemas.microsoft.com/office/powerpoint/2010/main" val="3311174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3C00-927E-47AD-9250-92C281E2DA23}"/>
              </a:ext>
            </a:extLst>
          </p:cNvPr>
          <p:cNvSpPr>
            <a:spLocks noGrp="1"/>
          </p:cNvSpPr>
          <p:nvPr>
            <p:ph type="title"/>
          </p:nvPr>
        </p:nvSpPr>
        <p:spPr/>
        <p:txBody>
          <a:bodyPr/>
          <a:lstStyle/>
          <a:p>
            <a:r>
              <a:rPr lang="en-US" dirty="0"/>
              <a:t>Producing Ideas III</a:t>
            </a:r>
          </a:p>
        </p:txBody>
      </p:sp>
      <p:sp>
        <p:nvSpPr>
          <p:cNvPr id="3" name="Content Placeholder 2">
            <a:extLst>
              <a:ext uri="{FF2B5EF4-FFF2-40B4-BE49-F238E27FC236}">
                <a16:creationId xmlns:a16="http://schemas.microsoft.com/office/drawing/2014/main" id="{C66DC14F-956A-4632-9867-E4279A233F58}"/>
              </a:ext>
            </a:extLst>
          </p:cNvPr>
          <p:cNvSpPr>
            <a:spLocks noGrp="1"/>
          </p:cNvSpPr>
          <p:nvPr>
            <p:ph idx="1"/>
          </p:nvPr>
        </p:nvSpPr>
        <p:spPr/>
        <p:txBody>
          <a:bodyPr/>
          <a:lstStyle/>
          <a:p>
            <a:r>
              <a:rPr lang="en-US" dirty="0"/>
              <a:t>Let your subconscious do some thinking</a:t>
            </a:r>
          </a:p>
          <a:p>
            <a:pPr lvl="1"/>
            <a:r>
              <a:rPr lang="en-US" dirty="0"/>
              <a:t>Take breaks</a:t>
            </a:r>
          </a:p>
          <a:p>
            <a:pPr lvl="1"/>
            <a:r>
              <a:rPr lang="en-US" dirty="0"/>
              <a:t>Stretch</a:t>
            </a:r>
          </a:p>
          <a:p>
            <a:pPr lvl="1"/>
            <a:r>
              <a:rPr lang="en-US" dirty="0"/>
              <a:t>Snack</a:t>
            </a:r>
          </a:p>
          <a:p>
            <a:r>
              <a:rPr lang="en-US" dirty="0"/>
              <a:t>This does not mean procrastinate</a:t>
            </a:r>
          </a:p>
        </p:txBody>
      </p:sp>
    </p:spTree>
    <p:extLst>
      <p:ext uri="{BB962C8B-B14F-4D97-AF65-F5344CB8AC3E}">
        <p14:creationId xmlns:p14="http://schemas.microsoft.com/office/powerpoint/2010/main" val="498259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021-5544-4E91-AF2D-3F17FE2ECC02}"/>
              </a:ext>
            </a:extLst>
          </p:cNvPr>
          <p:cNvSpPr>
            <a:spLocks noGrp="1"/>
          </p:cNvSpPr>
          <p:nvPr>
            <p:ph type="title"/>
          </p:nvPr>
        </p:nvSpPr>
        <p:spPr>
          <a:xfrm>
            <a:off x="2895600" y="764373"/>
            <a:ext cx="8610600" cy="1293028"/>
          </a:xfrm>
        </p:spPr>
        <p:txBody>
          <a:bodyPr/>
          <a:lstStyle/>
          <a:p>
            <a:r>
              <a:rPr lang="en-US" dirty="0"/>
              <a:t>Filtering Ideas</a:t>
            </a:r>
          </a:p>
        </p:txBody>
      </p:sp>
      <p:sp>
        <p:nvSpPr>
          <p:cNvPr id="3" name="Content Placeholder 2">
            <a:extLst>
              <a:ext uri="{FF2B5EF4-FFF2-40B4-BE49-F238E27FC236}">
                <a16:creationId xmlns:a16="http://schemas.microsoft.com/office/drawing/2014/main" id="{5F87CA6C-B83B-4642-AC02-4D110C25DA69}"/>
              </a:ext>
            </a:extLst>
          </p:cNvPr>
          <p:cNvSpPr>
            <a:spLocks noGrp="1"/>
          </p:cNvSpPr>
          <p:nvPr>
            <p:ph idx="1"/>
          </p:nvPr>
        </p:nvSpPr>
        <p:spPr/>
        <p:txBody>
          <a:bodyPr>
            <a:normAutofit/>
          </a:bodyPr>
          <a:lstStyle/>
          <a:p>
            <a:r>
              <a:rPr lang="en-US" dirty="0"/>
              <a:t>Is it technically feasible?</a:t>
            </a:r>
          </a:p>
          <a:p>
            <a:pPr lvl="1"/>
            <a:r>
              <a:rPr lang="en-US" dirty="0"/>
              <a:t>Do you have the skills, know-how, and programs to make want you want?</a:t>
            </a:r>
          </a:p>
          <a:p>
            <a:pPr lvl="1"/>
            <a:r>
              <a:rPr lang="en-US" dirty="0"/>
              <a:t>Ex: Interactive NPCs</a:t>
            </a:r>
          </a:p>
          <a:p>
            <a:pPr lvl="2"/>
            <a:r>
              <a:rPr lang="en-US" dirty="0"/>
              <a:t>There’s a reason why NPCs in RPGs repeat or cycle through what they say all the time</a:t>
            </a:r>
          </a:p>
          <a:p>
            <a:r>
              <a:rPr lang="en-US" dirty="0"/>
              <a:t>Do you have the art skills?</a:t>
            </a:r>
          </a:p>
          <a:p>
            <a:pPr lvl="1"/>
            <a:r>
              <a:rPr lang="en-US" dirty="0"/>
              <a:t>Can what you want to do be drawn and animated?</a:t>
            </a:r>
          </a:p>
          <a:p>
            <a:pPr lvl="1"/>
            <a:r>
              <a:rPr lang="en-US" dirty="0"/>
              <a:t>Ex. Player walking, world environments, enemies, cutscenes, etc.</a:t>
            </a:r>
          </a:p>
        </p:txBody>
      </p:sp>
    </p:spTree>
    <p:extLst>
      <p:ext uri="{BB962C8B-B14F-4D97-AF65-F5344CB8AC3E}">
        <p14:creationId xmlns:p14="http://schemas.microsoft.com/office/powerpoint/2010/main" val="3476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A1B40-E460-4C35-B256-E291B8FD9E58}"/>
              </a:ext>
            </a:extLst>
          </p:cNvPr>
          <p:cNvSpPr>
            <a:spLocks noGrp="1"/>
          </p:cNvSpPr>
          <p:nvPr>
            <p:ph type="title"/>
          </p:nvPr>
        </p:nvSpPr>
        <p:spPr/>
        <p:txBody>
          <a:bodyPr/>
          <a:lstStyle/>
          <a:p>
            <a:r>
              <a:rPr lang="en-US" dirty="0"/>
              <a:t>Introduction to myself</a:t>
            </a:r>
          </a:p>
        </p:txBody>
      </p:sp>
      <p:sp>
        <p:nvSpPr>
          <p:cNvPr id="3" name="Content Placeholder 2">
            <a:extLst>
              <a:ext uri="{FF2B5EF4-FFF2-40B4-BE49-F238E27FC236}">
                <a16:creationId xmlns:a16="http://schemas.microsoft.com/office/drawing/2014/main" id="{C3F796B3-5981-44F9-8A8E-24C35F2561F4}"/>
              </a:ext>
            </a:extLst>
          </p:cNvPr>
          <p:cNvSpPr>
            <a:spLocks noGrp="1"/>
          </p:cNvSpPr>
          <p:nvPr>
            <p:ph idx="1"/>
          </p:nvPr>
        </p:nvSpPr>
        <p:spPr/>
        <p:txBody>
          <a:bodyPr>
            <a:normAutofit/>
          </a:bodyPr>
          <a:lstStyle/>
          <a:p>
            <a:r>
              <a:rPr lang="en-US" dirty="0"/>
              <a:t>2</a:t>
            </a:r>
            <a:r>
              <a:rPr lang="en-US" baseline="30000" dirty="0"/>
              <a:t>nd</a:t>
            </a:r>
            <a:r>
              <a:rPr lang="en-US" dirty="0"/>
              <a:t> year Grad Student</a:t>
            </a:r>
          </a:p>
          <a:p>
            <a:r>
              <a:rPr lang="en-US" dirty="0"/>
              <a:t>Working with Kelvin on AR/VR multi-user interactions</a:t>
            </a:r>
          </a:p>
          <a:p>
            <a:r>
              <a:rPr lang="en-US" dirty="0"/>
              <a:t>Current programmer of ASL a library for real-time interaction</a:t>
            </a:r>
          </a:p>
        </p:txBody>
      </p:sp>
    </p:spTree>
    <p:extLst>
      <p:ext uri="{BB962C8B-B14F-4D97-AF65-F5344CB8AC3E}">
        <p14:creationId xmlns:p14="http://schemas.microsoft.com/office/powerpoint/2010/main" val="1220531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6F050-D863-45FC-8E97-26C7057A0716}"/>
              </a:ext>
            </a:extLst>
          </p:cNvPr>
          <p:cNvSpPr>
            <a:spLocks noGrp="1"/>
          </p:cNvSpPr>
          <p:nvPr>
            <p:ph type="title"/>
          </p:nvPr>
        </p:nvSpPr>
        <p:spPr/>
        <p:txBody>
          <a:bodyPr/>
          <a:lstStyle/>
          <a:p>
            <a:r>
              <a:rPr lang="en-US" dirty="0"/>
              <a:t>Filtering Ideas II</a:t>
            </a:r>
          </a:p>
        </p:txBody>
      </p:sp>
      <p:sp>
        <p:nvSpPr>
          <p:cNvPr id="3" name="Content Placeholder 2">
            <a:extLst>
              <a:ext uri="{FF2B5EF4-FFF2-40B4-BE49-F238E27FC236}">
                <a16:creationId xmlns:a16="http://schemas.microsoft.com/office/drawing/2014/main" id="{DDFB8294-BC1D-4AFB-9783-353E5B41A28D}"/>
              </a:ext>
            </a:extLst>
          </p:cNvPr>
          <p:cNvSpPr>
            <a:spLocks noGrp="1"/>
          </p:cNvSpPr>
          <p:nvPr>
            <p:ph idx="1"/>
          </p:nvPr>
        </p:nvSpPr>
        <p:spPr/>
        <p:txBody>
          <a:bodyPr/>
          <a:lstStyle/>
          <a:p>
            <a:r>
              <a:rPr lang="en-US" dirty="0"/>
              <a:t>What is the cost?</a:t>
            </a:r>
          </a:p>
          <a:p>
            <a:pPr lvl="1"/>
            <a:r>
              <a:rPr lang="en-US" dirty="0"/>
              <a:t>Everything you should use should be free.</a:t>
            </a:r>
          </a:p>
          <a:p>
            <a:pPr lvl="1"/>
            <a:r>
              <a:rPr lang="en-US" dirty="0"/>
              <a:t>Ex. Asset packs, AI behavior, etc.</a:t>
            </a:r>
          </a:p>
          <a:p>
            <a:r>
              <a:rPr lang="en-US" dirty="0"/>
              <a:t>Does it appeal to only you or a large audience as well?</a:t>
            </a:r>
          </a:p>
          <a:p>
            <a:pPr lvl="1"/>
            <a:r>
              <a:rPr lang="en-US" dirty="0"/>
              <a:t>Ex: Want a gun in a serious FPS story game that shoots dinosaurs, etc.</a:t>
            </a:r>
          </a:p>
          <a:p>
            <a:r>
              <a:rPr lang="en-US" dirty="0"/>
              <a:t>Do you have the time?</a:t>
            </a:r>
          </a:p>
          <a:p>
            <a:pPr lvl="1"/>
            <a:r>
              <a:rPr lang="en-US" dirty="0"/>
              <a:t>Can you accomplish what you want to accomplish in a 2-month time frame?</a:t>
            </a:r>
          </a:p>
          <a:p>
            <a:pPr lvl="2"/>
            <a:r>
              <a:rPr lang="en-US" dirty="0"/>
              <a:t>However long you think something will take you – double it</a:t>
            </a:r>
          </a:p>
          <a:p>
            <a:endParaRPr lang="en-US" dirty="0"/>
          </a:p>
        </p:txBody>
      </p:sp>
    </p:spTree>
    <p:extLst>
      <p:ext uri="{BB962C8B-B14F-4D97-AF65-F5344CB8AC3E}">
        <p14:creationId xmlns:p14="http://schemas.microsoft.com/office/powerpoint/2010/main" val="2612345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AD208-03FB-4A7A-811A-5B4D6AD83E70}"/>
              </a:ext>
            </a:extLst>
          </p:cNvPr>
          <p:cNvSpPr>
            <a:spLocks noGrp="1"/>
          </p:cNvSpPr>
          <p:nvPr>
            <p:ph type="title"/>
          </p:nvPr>
        </p:nvSpPr>
        <p:spPr/>
        <p:txBody>
          <a:bodyPr/>
          <a:lstStyle/>
          <a:p>
            <a:r>
              <a:rPr lang="en-US" dirty="0"/>
              <a:t>Filtering Ideas III</a:t>
            </a:r>
          </a:p>
        </p:txBody>
      </p:sp>
      <p:sp>
        <p:nvSpPr>
          <p:cNvPr id="3" name="Content Placeholder 2">
            <a:extLst>
              <a:ext uri="{FF2B5EF4-FFF2-40B4-BE49-F238E27FC236}">
                <a16:creationId xmlns:a16="http://schemas.microsoft.com/office/drawing/2014/main" id="{4D262CCD-7512-41EA-A0BD-FF4B24326BEB}"/>
              </a:ext>
            </a:extLst>
          </p:cNvPr>
          <p:cNvSpPr>
            <a:spLocks noGrp="1"/>
          </p:cNvSpPr>
          <p:nvPr>
            <p:ph idx="1"/>
          </p:nvPr>
        </p:nvSpPr>
        <p:spPr/>
        <p:txBody>
          <a:bodyPr/>
          <a:lstStyle/>
          <a:p>
            <a:r>
              <a:rPr lang="en-US" dirty="0"/>
              <a:t>Quality &gt; Quantity</a:t>
            </a:r>
          </a:p>
          <a:p>
            <a:r>
              <a:rPr lang="en-US" dirty="0"/>
              <a:t>Use a ranking system</a:t>
            </a:r>
          </a:p>
          <a:p>
            <a:r>
              <a:rPr lang="en-US" dirty="0"/>
              <a:t>No idea is ever “gone” </a:t>
            </a:r>
          </a:p>
        </p:txBody>
      </p:sp>
    </p:spTree>
    <p:extLst>
      <p:ext uri="{BB962C8B-B14F-4D97-AF65-F5344CB8AC3E}">
        <p14:creationId xmlns:p14="http://schemas.microsoft.com/office/powerpoint/2010/main" val="2514924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87099-23CC-49EB-AF5E-3F031D2387F6}"/>
              </a:ext>
            </a:extLst>
          </p:cNvPr>
          <p:cNvSpPr>
            <a:spLocks noGrp="1"/>
          </p:cNvSpPr>
          <p:nvPr>
            <p:ph type="title"/>
          </p:nvPr>
        </p:nvSpPr>
        <p:spPr>
          <a:xfrm>
            <a:off x="2612571" y="764373"/>
            <a:ext cx="8893629" cy="1293028"/>
          </a:xfrm>
        </p:spPr>
        <p:txBody>
          <a:bodyPr/>
          <a:lstStyle/>
          <a:p>
            <a:r>
              <a:rPr lang="en-US" dirty="0"/>
              <a:t>Individual Exercise III – 5 minutes</a:t>
            </a:r>
          </a:p>
        </p:txBody>
      </p:sp>
      <p:sp>
        <p:nvSpPr>
          <p:cNvPr id="3" name="Content Placeholder 2">
            <a:extLst>
              <a:ext uri="{FF2B5EF4-FFF2-40B4-BE49-F238E27FC236}">
                <a16:creationId xmlns:a16="http://schemas.microsoft.com/office/drawing/2014/main" id="{EF885BC0-9E17-48A8-ADB4-917923088C16}"/>
              </a:ext>
            </a:extLst>
          </p:cNvPr>
          <p:cNvSpPr>
            <a:spLocks noGrp="1"/>
          </p:cNvSpPr>
          <p:nvPr>
            <p:ph idx="1"/>
          </p:nvPr>
        </p:nvSpPr>
        <p:spPr/>
        <p:txBody>
          <a:bodyPr/>
          <a:lstStyle/>
          <a:p>
            <a:r>
              <a:rPr lang="en-US" dirty="0"/>
              <a:t>By yourself, filter out your previous ideas and say why.</a:t>
            </a:r>
          </a:p>
          <a:p>
            <a:pPr lvl="1"/>
            <a:r>
              <a:rPr lang="en-US" dirty="0"/>
              <a:t>Technically Feasible?</a:t>
            </a:r>
          </a:p>
          <a:p>
            <a:pPr lvl="1"/>
            <a:r>
              <a:rPr lang="en-US" dirty="0"/>
              <a:t>Art skills?</a:t>
            </a:r>
          </a:p>
          <a:p>
            <a:pPr lvl="1"/>
            <a:r>
              <a:rPr lang="en-US" dirty="0"/>
              <a:t>Cost?</a:t>
            </a:r>
          </a:p>
          <a:p>
            <a:pPr lvl="1"/>
            <a:r>
              <a:rPr lang="en-US" dirty="0"/>
              <a:t>You vs Everybody?</a:t>
            </a:r>
          </a:p>
          <a:p>
            <a:pPr lvl="1"/>
            <a:r>
              <a:rPr lang="en-US" dirty="0"/>
              <a:t>Time?</a:t>
            </a:r>
          </a:p>
        </p:txBody>
      </p:sp>
    </p:spTree>
    <p:extLst>
      <p:ext uri="{BB962C8B-B14F-4D97-AF65-F5344CB8AC3E}">
        <p14:creationId xmlns:p14="http://schemas.microsoft.com/office/powerpoint/2010/main" val="25974311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99060-1944-4E4D-9A8D-191F34DFBA7E}"/>
              </a:ext>
            </a:extLst>
          </p:cNvPr>
          <p:cNvSpPr>
            <a:spLocks noGrp="1"/>
          </p:cNvSpPr>
          <p:nvPr>
            <p:ph type="title"/>
          </p:nvPr>
        </p:nvSpPr>
        <p:spPr/>
        <p:txBody>
          <a:bodyPr/>
          <a:lstStyle/>
          <a:p>
            <a:r>
              <a:rPr lang="en-US" dirty="0"/>
              <a:t>Deliverables</a:t>
            </a:r>
          </a:p>
        </p:txBody>
      </p:sp>
      <p:sp>
        <p:nvSpPr>
          <p:cNvPr id="3" name="Content Placeholder 2">
            <a:extLst>
              <a:ext uri="{FF2B5EF4-FFF2-40B4-BE49-F238E27FC236}">
                <a16:creationId xmlns:a16="http://schemas.microsoft.com/office/drawing/2014/main" id="{B6CE2BBE-B4C5-4D49-A57E-F97F388BBE63}"/>
              </a:ext>
            </a:extLst>
          </p:cNvPr>
          <p:cNvSpPr>
            <a:spLocks noGrp="1"/>
          </p:cNvSpPr>
          <p:nvPr>
            <p:ph idx="1"/>
          </p:nvPr>
        </p:nvSpPr>
        <p:spPr/>
        <p:txBody>
          <a:bodyPr/>
          <a:lstStyle/>
          <a:p>
            <a:r>
              <a:rPr lang="en-US" dirty="0"/>
              <a:t>Storyboard – 1:1 with game mechanics</a:t>
            </a:r>
          </a:p>
          <a:p>
            <a:pPr lvl="1"/>
            <a:r>
              <a:rPr lang="en-US" dirty="0"/>
              <a:t>A picture speaks a 1000 words</a:t>
            </a:r>
          </a:p>
          <a:p>
            <a:pPr lvl="1"/>
            <a:r>
              <a:rPr lang="en-US" dirty="0"/>
              <a:t>Use screenshots from existing games or media</a:t>
            </a:r>
          </a:p>
          <a:p>
            <a:pPr lvl="1"/>
            <a:r>
              <a:rPr lang="en-US" dirty="0"/>
              <a:t>Communicate your ideas, not your art skills</a:t>
            </a:r>
          </a:p>
          <a:p>
            <a:pPr lvl="1"/>
            <a:r>
              <a:rPr lang="en-US" dirty="0"/>
              <a:t>Show how a feature is executed</a:t>
            </a:r>
          </a:p>
          <a:p>
            <a:pPr lvl="2"/>
            <a:r>
              <a:rPr lang="en-US" dirty="0"/>
              <a:t>Feature: Players can slide</a:t>
            </a:r>
          </a:p>
        </p:txBody>
      </p:sp>
      <p:pic>
        <p:nvPicPr>
          <p:cNvPr id="5" name="Picture 4" descr="A picture containing indoor, furniture&#10;&#10;Description automatically generated">
            <a:extLst>
              <a:ext uri="{FF2B5EF4-FFF2-40B4-BE49-F238E27FC236}">
                <a16:creationId xmlns:a16="http://schemas.microsoft.com/office/drawing/2014/main" id="{C3488DF9-54C4-48F8-AC50-5589C7D25FBB}"/>
              </a:ext>
            </a:extLst>
          </p:cNvPr>
          <p:cNvPicPr>
            <a:picLocks noChangeAspect="1"/>
          </p:cNvPicPr>
          <p:nvPr/>
        </p:nvPicPr>
        <p:blipFill>
          <a:blip r:embed="rId3"/>
          <a:stretch>
            <a:fillRect/>
          </a:stretch>
        </p:blipFill>
        <p:spPr>
          <a:xfrm>
            <a:off x="7462277" y="1652483"/>
            <a:ext cx="4729723" cy="2660469"/>
          </a:xfrm>
          <a:prstGeom prst="rect">
            <a:avLst/>
          </a:prstGeom>
        </p:spPr>
      </p:pic>
      <p:sp>
        <p:nvSpPr>
          <p:cNvPr id="6" name="Rectangle 5">
            <a:extLst>
              <a:ext uri="{FF2B5EF4-FFF2-40B4-BE49-F238E27FC236}">
                <a16:creationId xmlns:a16="http://schemas.microsoft.com/office/drawing/2014/main" id="{ED18B932-C743-4171-BD4A-8B7C0AB44893}"/>
              </a:ext>
            </a:extLst>
          </p:cNvPr>
          <p:cNvSpPr/>
          <p:nvPr/>
        </p:nvSpPr>
        <p:spPr>
          <a:xfrm>
            <a:off x="9256308" y="4164524"/>
            <a:ext cx="1141659" cy="138499"/>
          </a:xfrm>
          <a:prstGeom prst="rect">
            <a:avLst/>
          </a:prstGeom>
        </p:spPr>
        <p:txBody>
          <a:bodyPr wrap="none">
            <a:spAutoFit/>
          </a:bodyPr>
          <a:lstStyle/>
          <a:p>
            <a:r>
              <a:rPr lang="en-US" sz="300" dirty="0"/>
              <a:t>https://www.youtube.com/watch?v=msSuNTddu4k</a:t>
            </a:r>
          </a:p>
        </p:txBody>
      </p:sp>
      <p:sp>
        <p:nvSpPr>
          <p:cNvPr id="7" name="Rectangle 6">
            <a:extLst>
              <a:ext uri="{FF2B5EF4-FFF2-40B4-BE49-F238E27FC236}">
                <a16:creationId xmlns:a16="http://schemas.microsoft.com/office/drawing/2014/main" id="{8F491FE6-0FD1-402D-A8A6-FD8E0023342B}"/>
              </a:ext>
            </a:extLst>
          </p:cNvPr>
          <p:cNvSpPr/>
          <p:nvPr/>
        </p:nvSpPr>
        <p:spPr>
          <a:xfrm>
            <a:off x="8475793" y="6747313"/>
            <a:ext cx="2523241" cy="138499"/>
          </a:xfrm>
          <a:prstGeom prst="rect">
            <a:avLst/>
          </a:prstGeom>
        </p:spPr>
        <p:txBody>
          <a:bodyPr wrap="square">
            <a:spAutoFit/>
          </a:bodyPr>
          <a:lstStyle/>
          <a:p>
            <a:r>
              <a:rPr lang="en-US" sz="300" dirty="0"/>
              <a:t>http://sports.mynorthwest.com/501124/drayer-mariners-slide-has-lasted-a-month-and-changes-could-be-made-to-address-it/</a:t>
            </a:r>
          </a:p>
        </p:txBody>
      </p:sp>
      <p:pic>
        <p:nvPicPr>
          <p:cNvPr id="9" name="Picture 8" descr="A picture containing baseball, grass, person, player&#10;&#10;Description automatically generated">
            <a:extLst>
              <a:ext uri="{FF2B5EF4-FFF2-40B4-BE49-F238E27FC236}">
                <a16:creationId xmlns:a16="http://schemas.microsoft.com/office/drawing/2014/main" id="{7C60DD03-ED27-4B42-BD0B-C234DAE716BB}"/>
              </a:ext>
            </a:extLst>
          </p:cNvPr>
          <p:cNvPicPr>
            <a:picLocks noChangeAspect="1"/>
          </p:cNvPicPr>
          <p:nvPr/>
        </p:nvPicPr>
        <p:blipFill>
          <a:blip r:embed="rId4"/>
          <a:stretch>
            <a:fillRect/>
          </a:stretch>
        </p:blipFill>
        <p:spPr>
          <a:xfrm>
            <a:off x="7625729" y="4246773"/>
            <a:ext cx="4223371" cy="2520399"/>
          </a:xfrm>
          <a:prstGeom prst="rect">
            <a:avLst/>
          </a:prstGeom>
        </p:spPr>
      </p:pic>
      <p:pic>
        <p:nvPicPr>
          <p:cNvPr id="11" name="Picture 10" descr="A baseball player taking a swing at a ball&#10;&#10;Description automatically generated">
            <a:extLst>
              <a:ext uri="{FF2B5EF4-FFF2-40B4-BE49-F238E27FC236}">
                <a16:creationId xmlns:a16="http://schemas.microsoft.com/office/drawing/2014/main" id="{F7A4B678-A3BC-46DE-B587-7F1D623ED88B}"/>
              </a:ext>
            </a:extLst>
          </p:cNvPr>
          <p:cNvPicPr>
            <a:picLocks noChangeAspect="1"/>
          </p:cNvPicPr>
          <p:nvPr/>
        </p:nvPicPr>
        <p:blipFill>
          <a:blip r:embed="rId5"/>
          <a:stretch>
            <a:fillRect/>
          </a:stretch>
        </p:blipFill>
        <p:spPr>
          <a:xfrm>
            <a:off x="3181585" y="4312952"/>
            <a:ext cx="4280692" cy="2407889"/>
          </a:xfrm>
          <a:prstGeom prst="rect">
            <a:avLst/>
          </a:prstGeom>
        </p:spPr>
      </p:pic>
      <p:sp>
        <p:nvSpPr>
          <p:cNvPr id="12" name="Rectangle 11">
            <a:extLst>
              <a:ext uri="{FF2B5EF4-FFF2-40B4-BE49-F238E27FC236}">
                <a16:creationId xmlns:a16="http://schemas.microsoft.com/office/drawing/2014/main" id="{289854E6-9210-47C1-9320-DE5CE73372F3}"/>
              </a:ext>
            </a:extLst>
          </p:cNvPr>
          <p:cNvSpPr/>
          <p:nvPr/>
        </p:nvSpPr>
        <p:spPr>
          <a:xfrm>
            <a:off x="4751903" y="6678063"/>
            <a:ext cx="1140056" cy="138499"/>
          </a:xfrm>
          <a:prstGeom prst="rect">
            <a:avLst/>
          </a:prstGeom>
        </p:spPr>
        <p:txBody>
          <a:bodyPr wrap="none">
            <a:spAutoFit/>
          </a:bodyPr>
          <a:lstStyle/>
          <a:p>
            <a:r>
              <a:rPr lang="en-US" sz="300" dirty="0"/>
              <a:t>http://www.youtube.com/watch?v=UTikOHMCNLg</a:t>
            </a:r>
          </a:p>
        </p:txBody>
      </p:sp>
    </p:spTree>
    <p:extLst>
      <p:ext uri="{BB962C8B-B14F-4D97-AF65-F5344CB8AC3E}">
        <p14:creationId xmlns:p14="http://schemas.microsoft.com/office/powerpoint/2010/main" val="2948358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P spid="7"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08D1B-8EB4-406F-B3E1-3BADBBDC504D}"/>
              </a:ext>
            </a:extLst>
          </p:cNvPr>
          <p:cNvSpPr>
            <a:spLocks noGrp="1"/>
          </p:cNvSpPr>
          <p:nvPr>
            <p:ph type="title"/>
          </p:nvPr>
        </p:nvSpPr>
        <p:spPr/>
        <p:txBody>
          <a:bodyPr/>
          <a:lstStyle/>
          <a:p>
            <a:r>
              <a:rPr lang="en-US" dirty="0"/>
              <a:t>Deliverables II</a:t>
            </a:r>
          </a:p>
        </p:txBody>
      </p:sp>
      <p:sp>
        <p:nvSpPr>
          <p:cNvPr id="3" name="Content Placeholder 2">
            <a:extLst>
              <a:ext uri="{FF2B5EF4-FFF2-40B4-BE49-F238E27FC236}">
                <a16:creationId xmlns:a16="http://schemas.microsoft.com/office/drawing/2014/main" id="{182762D4-F0B0-4C59-8BEC-662822F088C9}"/>
              </a:ext>
            </a:extLst>
          </p:cNvPr>
          <p:cNvSpPr>
            <a:spLocks noGrp="1"/>
          </p:cNvSpPr>
          <p:nvPr>
            <p:ph idx="1"/>
          </p:nvPr>
        </p:nvSpPr>
        <p:spPr/>
        <p:txBody>
          <a:bodyPr/>
          <a:lstStyle/>
          <a:p>
            <a:r>
              <a:rPr lang="en-US" dirty="0"/>
              <a:t>Game Design Document (GDD)</a:t>
            </a:r>
          </a:p>
          <a:p>
            <a:r>
              <a:rPr lang="en-US" dirty="0"/>
              <a:t>A document that is used as the backbone of your game</a:t>
            </a:r>
          </a:p>
          <a:p>
            <a:r>
              <a:rPr lang="en-US" dirty="0"/>
              <a:t>Last brainstorming session should show an approximate outline of a GDD</a:t>
            </a:r>
          </a:p>
          <a:p>
            <a:r>
              <a:rPr lang="en-US" dirty="0"/>
              <a:t>Includes storyboard</a:t>
            </a:r>
          </a:p>
          <a:p>
            <a:r>
              <a:rPr lang="en-US" dirty="0"/>
              <a:t>Template: https://forum.unity.com/threads/game-design-document-template.240038/</a:t>
            </a:r>
          </a:p>
        </p:txBody>
      </p:sp>
    </p:spTree>
    <p:extLst>
      <p:ext uri="{BB962C8B-B14F-4D97-AF65-F5344CB8AC3E}">
        <p14:creationId xmlns:p14="http://schemas.microsoft.com/office/powerpoint/2010/main" val="308315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09971-3256-4DE4-8AB0-0780B61F9BA0}"/>
              </a:ext>
            </a:extLst>
          </p:cNvPr>
          <p:cNvSpPr>
            <a:spLocks noGrp="1"/>
          </p:cNvSpPr>
          <p:nvPr>
            <p:ph type="title"/>
          </p:nvPr>
        </p:nvSpPr>
        <p:spPr/>
        <p:txBody>
          <a:bodyPr/>
          <a:lstStyle/>
          <a:p>
            <a:r>
              <a:rPr lang="en-US" dirty="0"/>
              <a:t>Deliverables III</a:t>
            </a:r>
          </a:p>
        </p:txBody>
      </p:sp>
      <p:sp>
        <p:nvSpPr>
          <p:cNvPr id="3" name="Content Placeholder 2">
            <a:extLst>
              <a:ext uri="{FF2B5EF4-FFF2-40B4-BE49-F238E27FC236}">
                <a16:creationId xmlns:a16="http://schemas.microsoft.com/office/drawing/2014/main" id="{650CE1DA-6DD0-4647-B545-95A50CD9CFE6}"/>
              </a:ext>
            </a:extLst>
          </p:cNvPr>
          <p:cNvSpPr>
            <a:spLocks noGrp="1"/>
          </p:cNvSpPr>
          <p:nvPr>
            <p:ph idx="1"/>
          </p:nvPr>
        </p:nvSpPr>
        <p:spPr/>
        <p:txBody>
          <a:bodyPr>
            <a:normAutofit fontScale="85000" lnSpcReduction="20000"/>
          </a:bodyPr>
          <a:lstStyle/>
          <a:p>
            <a:r>
              <a:rPr lang="en-US" dirty="0"/>
              <a:t>Overview of your game</a:t>
            </a:r>
          </a:p>
          <a:p>
            <a:pPr lvl="1"/>
            <a:r>
              <a:rPr lang="en-US" dirty="0"/>
              <a:t>Theme</a:t>
            </a:r>
          </a:p>
          <a:p>
            <a:pPr lvl="2"/>
            <a:r>
              <a:rPr lang="en-US" dirty="0"/>
              <a:t>First Person Action Horror</a:t>
            </a:r>
          </a:p>
          <a:p>
            <a:pPr lvl="1"/>
            <a:r>
              <a:rPr lang="en-US" dirty="0"/>
              <a:t>Genre</a:t>
            </a:r>
          </a:p>
          <a:p>
            <a:pPr lvl="2"/>
            <a:r>
              <a:rPr lang="en-US" dirty="0"/>
              <a:t>Sci-Fi</a:t>
            </a:r>
          </a:p>
          <a:p>
            <a:pPr lvl="1"/>
            <a:r>
              <a:rPr lang="en-US" dirty="0"/>
              <a:t>Setting</a:t>
            </a:r>
          </a:p>
          <a:p>
            <a:pPr lvl="2"/>
            <a:r>
              <a:rPr lang="en-US" dirty="0"/>
              <a:t>Underwater City - 1960</a:t>
            </a:r>
          </a:p>
          <a:p>
            <a:pPr lvl="1"/>
            <a:r>
              <a:rPr lang="en-US" dirty="0"/>
              <a:t>Targeted Platforms – PC, console(s), mobile, VR/AR</a:t>
            </a:r>
          </a:p>
          <a:p>
            <a:pPr lvl="2"/>
            <a:r>
              <a:rPr lang="en-US" dirty="0"/>
              <a:t>PC and Xbox</a:t>
            </a:r>
          </a:p>
          <a:p>
            <a:pPr lvl="1"/>
            <a:r>
              <a:rPr lang="en-US" dirty="0"/>
              <a:t>Related games and how</a:t>
            </a:r>
          </a:p>
          <a:p>
            <a:pPr lvl="2"/>
            <a:r>
              <a:rPr lang="en-US" dirty="0"/>
              <a:t>Thief – stealth mechanics and world interaction</a:t>
            </a:r>
          </a:p>
          <a:p>
            <a:pPr lvl="1"/>
            <a:r>
              <a:rPr lang="en-US" dirty="0"/>
              <a:t>Player Experience Goals (Elevator Pitch)</a:t>
            </a:r>
          </a:p>
          <a:p>
            <a:pPr lvl="2"/>
            <a:r>
              <a:rPr lang="en-US" dirty="0"/>
              <a:t>Players will feel immersed and scared</a:t>
            </a:r>
          </a:p>
          <a:p>
            <a:pPr lvl="1"/>
            <a:r>
              <a:rPr lang="en-US" dirty="0"/>
              <a:t>Project Description</a:t>
            </a:r>
          </a:p>
          <a:p>
            <a:pPr lvl="2"/>
            <a:r>
              <a:rPr lang="en-US" dirty="0"/>
              <a:t>An FPS horror set in a steam punk/diesel pink like city where players will control the fate of Carlos as he tries to find the daughter of a captain of industry all the while trying to understand and fathom the depth of the cult he has found himself in</a:t>
            </a:r>
          </a:p>
        </p:txBody>
      </p:sp>
    </p:spTree>
    <p:extLst>
      <p:ext uri="{BB962C8B-B14F-4D97-AF65-F5344CB8AC3E}">
        <p14:creationId xmlns:p14="http://schemas.microsoft.com/office/powerpoint/2010/main" val="379830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3" end="13"/>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72ADB-0050-4B2D-B9EE-57BDE9C8CA7A}"/>
              </a:ext>
            </a:extLst>
          </p:cNvPr>
          <p:cNvSpPr>
            <a:spLocks noGrp="1"/>
          </p:cNvSpPr>
          <p:nvPr>
            <p:ph type="title"/>
          </p:nvPr>
        </p:nvSpPr>
        <p:spPr/>
        <p:txBody>
          <a:bodyPr/>
          <a:lstStyle/>
          <a:p>
            <a:r>
              <a:rPr lang="en-US" dirty="0"/>
              <a:t>Deliverables IV</a:t>
            </a:r>
          </a:p>
        </p:txBody>
      </p:sp>
      <p:sp>
        <p:nvSpPr>
          <p:cNvPr id="3" name="Content Placeholder 2">
            <a:extLst>
              <a:ext uri="{FF2B5EF4-FFF2-40B4-BE49-F238E27FC236}">
                <a16:creationId xmlns:a16="http://schemas.microsoft.com/office/drawing/2014/main" id="{0A6307A5-67BC-414A-88D5-07F576C29B45}"/>
              </a:ext>
            </a:extLst>
          </p:cNvPr>
          <p:cNvSpPr>
            <a:spLocks noGrp="1"/>
          </p:cNvSpPr>
          <p:nvPr>
            <p:ph idx="1"/>
          </p:nvPr>
        </p:nvSpPr>
        <p:spPr/>
        <p:txBody>
          <a:bodyPr>
            <a:normAutofit fontScale="77500" lnSpcReduction="20000"/>
          </a:bodyPr>
          <a:lstStyle/>
          <a:p>
            <a:r>
              <a:rPr lang="en-US" dirty="0"/>
              <a:t>Features</a:t>
            </a:r>
          </a:p>
          <a:p>
            <a:pPr lvl="1"/>
            <a:r>
              <a:rPr lang="en-US" dirty="0"/>
              <a:t>Describe</a:t>
            </a:r>
          </a:p>
          <a:p>
            <a:pPr lvl="2"/>
            <a:r>
              <a:rPr lang="en-US" dirty="0"/>
              <a:t>Genetic Enhancements – Modify your genome to change gameplay</a:t>
            </a:r>
          </a:p>
          <a:p>
            <a:pPr lvl="1"/>
            <a:r>
              <a:rPr lang="en-US" dirty="0"/>
              <a:t>Storyboard</a:t>
            </a:r>
          </a:p>
          <a:p>
            <a:r>
              <a:rPr lang="en-US" dirty="0"/>
              <a:t>Story and Gameplay</a:t>
            </a:r>
          </a:p>
          <a:p>
            <a:pPr lvl="1"/>
            <a:r>
              <a:rPr lang="en-US" dirty="0"/>
              <a:t>Describe</a:t>
            </a:r>
          </a:p>
          <a:p>
            <a:pPr lvl="2"/>
            <a:r>
              <a:rPr lang="en-US" dirty="0"/>
              <a:t>You have been tasked with finding and returning the daughter of an important man – what could go wrong?</a:t>
            </a:r>
          </a:p>
          <a:p>
            <a:pPr lvl="1"/>
            <a:r>
              <a:rPr lang="en-US" dirty="0"/>
              <a:t>Storyboard</a:t>
            </a:r>
          </a:p>
          <a:p>
            <a:r>
              <a:rPr lang="en-US" dirty="0"/>
              <a:t>Assets needed</a:t>
            </a:r>
          </a:p>
          <a:p>
            <a:pPr lvl="1"/>
            <a:r>
              <a:rPr lang="en-US" dirty="0"/>
              <a:t>Rough approximation</a:t>
            </a:r>
          </a:p>
          <a:p>
            <a:pPr lvl="2"/>
            <a:r>
              <a:rPr lang="en-US" dirty="0"/>
              <a:t>Characters, NPCs, cities, weapons, etc. </a:t>
            </a:r>
          </a:p>
          <a:p>
            <a:r>
              <a:rPr lang="en-US" dirty="0"/>
              <a:t>Schedule</a:t>
            </a:r>
          </a:p>
          <a:p>
            <a:pPr lvl="1"/>
            <a:r>
              <a:rPr lang="en-US" dirty="0"/>
              <a:t>When and who does what </a:t>
            </a:r>
          </a:p>
          <a:p>
            <a:pPr lvl="2"/>
            <a:r>
              <a:rPr lang="en-US" dirty="0"/>
              <a:t>Main Menu – Week 1</a:t>
            </a:r>
          </a:p>
          <a:p>
            <a:pPr lvl="2"/>
            <a:r>
              <a:rPr lang="en-US" dirty="0"/>
              <a:t>Character movement – Week 2</a:t>
            </a:r>
          </a:p>
          <a:p>
            <a:pPr lvl="2"/>
            <a:r>
              <a:rPr lang="en-US" dirty="0"/>
              <a:t>Collision handling – Week 3</a:t>
            </a:r>
          </a:p>
        </p:txBody>
      </p:sp>
      <p:pic>
        <p:nvPicPr>
          <p:cNvPr id="4" name="Picture 3">
            <a:extLst>
              <a:ext uri="{FF2B5EF4-FFF2-40B4-BE49-F238E27FC236}">
                <a16:creationId xmlns:a16="http://schemas.microsoft.com/office/drawing/2014/main" id="{880E9F89-CB24-4447-AD66-796BFD5130E7}"/>
              </a:ext>
            </a:extLst>
          </p:cNvPr>
          <p:cNvPicPr>
            <a:picLocks noChangeAspect="1"/>
          </p:cNvPicPr>
          <p:nvPr/>
        </p:nvPicPr>
        <p:blipFill>
          <a:blip r:embed="rId2"/>
          <a:stretch>
            <a:fillRect/>
          </a:stretch>
        </p:blipFill>
        <p:spPr>
          <a:xfrm>
            <a:off x="5400675" y="3098577"/>
            <a:ext cx="6105525" cy="3295650"/>
          </a:xfrm>
          <a:prstGeom prst="rect">
            <a:avLst/>
          </a:prstGeom>
        </p:spPr>
      </p:pic>
    </p:spTree>
    <p:extLst>
      <p:ext uri="{BB962C8B-B14F-4D97-AF65-F5344CB8AC3E}">
        <p14:creationId xmlns:p14="http://schemas.microsoft.com/office/powerpoint/2010/main" val="2600679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
                                            <p:txEl>
                                              <p:pRg st="13" end="13"/>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
                                            <p:txEl>
                                              <p:pRg st="14" end="14"/>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A61E0-B8E9-4FBA-816D-0470B4C47F16}"/>
              </a:ext>
            </a:extLst>
          </p:cNvPr>
          <p:cNvSpPr>
            <a:spLocks noGrp="1"/>
          </p:cNvSpPr>
          <p:nvPr>
            <p:ph type="title"/>
          </p:nvPr>
        </p:nvSpPr>
        <p:spPr>
          <a:xfrm>
            <a:off x="2281473" y="764373"/>
            <a:ext cx="9224727" cy="1293028"/>
          </a:xfrm>
        </p:spPr>
        <p:txBody>
          <a:bodyPr/>
          <a:lstStyle/>
          <a:p>
            <a:r>
              <a:rPr lang="en-US" dirty="0"/>
              <a:t>Individual Exercise IV – 10 minutes</a:t>
            </a:r>
          </a:p>
        </p:txBody>
      </p:sp>
      <p:sp>
        <p:nvSpPr>
          <p:cNvPr id="3" name="Content Placeholder 2">
            <a:extLst>
              <a:ext uri="{FF2B5EF4-FFF2-40B4-BE49-F238E27FC236}">
                <a16:creationId xmlns:a16="http://schemas.microsoft.com/office/drawing/2014/main" id="{FD2DA9CC-252C-4419-A470-BDCBCC2F863F}"/>
              </a:ext>
            </a:extLst>
          </p:cNvPr>
          <p:cNvSpPr>
            <a:spLocks noGrp="1"/>
          </p:cNvSpPr>
          <p:nvPr>
            <p:ph idx="1"/>
          </p:nvPr>
        </p:nvSpPr>
        <p:spPr/>
        <p:txBody>
          <a:bodyPr/>
          <a:lstStyle/>
          <a:p>
            <a:r>
              <a:rPr lang="en-US" dirty="0"/>
              <a:t>By yourself, write down the GDD outline for your game. Make sure to include the following:</a:t>
            </a:r>
          </a:p>
          <a:p>
            <a:pPr lvl="1"/>
            <a:r>
              <a:rPr lang="en-US" dirty="0"/>
              <a:t>Overview</a:t>
            </a:r>
          </a:p>
          <a:p>
            <a:pPr lvl="2"/>
            <a:r>
              <a:rPr lang="en-US" dirty="0"/>
              <a:t>Genre, theme, setting, platform, 1 related game, player experience goals, and 1-2 sentence project description</a:t>
            </a:r>
          </a:p>
          <a:p>
            <a:pPr lvl="1"/>
            <a:r>
              <a:rPr lang="en-US" dirty="0"/>
              <a:t>Features with clear descriptions</a:t>
            </a:r>
          </a:p>
          <a:p>
            <a:pPr lvl="1"/>
            <a:r>
              <a:rPr lang="en-US" dirty="0"/>
              <a:t>Story outline (if present)</a:t>
            </a:r>
          </a:p>
          <a:p>
            <a:pPr lvl="1"/>
            <a:r>
              <a:rPr lang="en-US" dirty="0"/>
              <a:t>Gameplay outline</a:t>
            </a:r>
          </a:p>
          <a:p>
            <a:pPr lvl="1"/>
            <a:r>
              <a:rPr lang="en-US" dirty="0"/>
              <a:t>Assets needed</a:t>
            </a:r>
          </a:p>
          <a:p>
            <a:pPr lvl="1"/>
            <a:r>
              <a:rPr lang="en-US" dirty="0"/>
              <a:t>Approximately when each feature will be complete</a:t>
            </a:r>
          </a:p>
          <a:p>
            <a:pPr lvl="1"/>
            <a:endParaRPr lang="en-US" dirty="0"/>
          </a:p>
        </p:txBody>
      </p:sp>
    </p:spTree>
    <p:extLst>
      <p:ext uri="{BB962C8B-B14F-4D97-AF65-F5344CB8AC3E}">
        <p14:creationId xmlns:p14="http://schemas.microsoft.com/office/powerpoint/2010/main" val="31443201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838D5-2662-4CBF-8E10-5B367EF7F521}"/>
              </a:ext>
            </a:extLst>
          </p:cNvPr>
          <p:cNvSpPr>
            <a:spLocks noGrp="1"/>
          </p:cNvSpPr>
          <p:nvPr>
            <p:ph type="title"/>
          </p:nvPr>
        </p:nvSpPr>
        <p:spPr/>
        <p:txBody>
          <a:bodyPr/>
          <a:lstStyle/>
          <a:p>
            <a:r>
              <a:rPr lang="en-US" dirty="0"/>
              <a:t>Working in a Group</a:t>
            </a:r>
          </a:p>
        </p:txBody>
      </p:sp>
      <p:sp>
        <p:nvSpPr>
          <p:cNvPr id="3" name="Content Placeholder 2">
            <a:extLst>
              <a:ext uri="{FF2B5EF4-FFF2-40B4-BE49-F238E27FC236}">
                <a16:creationId xmlns:a16="http://schemas.microsoft.com/office/drawing/2014/main" id="{7F5B1AF2-5B8D-47F9-82B4-4303EADB14D8}"/>
              </a:ext>
            </a:extLst>
          </p:cNvPr>
          <p:cNvSpPr>
            <a:spLocks noGrp="1"/>
          </p:cNvSpPr>
          <p:nvPr>
            <p:ph idx="1"/>
          </p:nvPr>
        </p:nvSpPr>
        <p:spPr/>
        <p:txBody>
          <a:bodyPr/>
          <a:lstStyle/>
          <a:p>
            <a:r>
              <a:rPr lang="en-US" dirty="0"/>
              <a:t>Brainstorming individually vs as a group is different</a:t>
            </a:r>
          </a:p>
          <a:p>
            <a:pPr lvl="1"/>
            <a:r>
              <a:rPr lang="en-US" dirty="0"/>
              <a:t>More potential for good ideas and ideas you don’t like</a:t>
            </a:r>
          </a:p>
          <a:p>
            <a:r>
              <a:rPr lang="en-US" dirty="0"/>
              <a:t>Be prepared before brainstorming together</a:t>
            </a:r>
          </a:p>
        </p:txBody>
      </p:sp>
    </p:spTree>
    <p:extLst>
      <p:ext uri="{BB962C8B-B14F-4D97-AF65-F5344CB8AC3E}">
        <p14:creationId xmlns:p14="http://schemas.microsoft.com/office/powerpoint/2010/main" val="29993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E5540-64E6-466E-B64F-64881133FB27}"/>
              </a:ext>
            </a:extLst>
          </p:cNvPr>
          <p:cNvSpPr>
            <a:spLocks noGrp="1"/>
          </p:cNvSpPr>
          <p:nvPr>
            <p:ph type="title"/>
          </p:nvPr>
        </p:nvSpPr>
        <p:spPr/>
        <p:txBody>
          <a:bodyPr/>
          <a:lstStyle/>
          <a:p>
            <a:r>
              <a:rPr lang="en-US" dirty="0"/>
              <a:t>Roles</a:t>
            </a:r>
          </a:p>
        </p:txBody>
      </p:sp>
      <p:sp>
        <p:nvSpPr>
          <p:cNvPr id="3" name="Content Placeholder 2">
            <a:extLst>
              <a:ext uri="{FF2B5EF4-FFF2-40B4-BE49-F238E27FC236}">
                <a16:creationId xmlns:a16="http://schemas.microsoft.com/office/drawing/2014/main" id="{671CB822-C17C-4B94-B863-53405743B2B6}"/>
              </a:ext>
            </a:extLst>
          </p:cNvPr>
          <p:cNvSpPr>
            <a:spLocks noGrp="1"/>
          </p:cNvSpPr>
          <p:nvPr>
            <p:ph idx="1"/>
          </p:nvPr>
        </p:nvSpPr>
        <p:spPr/>
        <p:txBody>
          <a:bodyPr/>
          <a:lstStyle/>
          <a:p>
            <a:r>
              <a:rPr lang="en-US" dirty="0"/>
              <a:t>Facilitator</a:t>
            </a:r>
          </a:p>
          <a:p>
            <a:pPr lvl="1"/>
            <a:r>
              <a:rPr lang="en-US" dirty="0"/>
              <a:t>Individual who has the final say</a:t>
            </a:r>
          </a:p>
          <a:p>
            <a:pPr lvl="1"/>
            <a:r>
              <a:rPr lang="en-US" dirty="0"/>
              <a:t>Turns in assignments for the group</a:t>
            </a:r>
          </a:p>
          <a:p>
            <a:pPr lvl="1"/>
            <a:r>
              <a:rPr lang="en-US" dirty="0"/>
              <a:t>Coordinates meeting times</a:t>
            </a:r>
          </a:p>
          <a:p>
            <a:pPr lvl="1"/>
            <a:r>
              <a:rPr lang="en-US" dirty="0"/>
              <a:t>Facilitates group dynamics</a:t>
            </a:r>
          </a:p>
          <a:p>
            <a:pPr lvl="1"/>
            <a:r>
              <a:rPr lang="en-US" dirty="0"/>
              <a:t>Resolves disagreements and/or gets the help necessary to resolve disagreements</a:t>
            </a:r>
          </a:p>
          <a:p>
            <a:pPr lvl="1"/>
            <a:r>
              <a:rPr lang="en-US" dirty="0"/>
              <a:t>Delegates tasks</a:t>
            </a:r>
          </a:p>
          <a:p>
            <a:pPr lvl="1"/>
            <a:r>
              <a:rPr lang="en-US" dirty="0"/>
              <a:t>Understand that people work at different times and rates and adjusts work quantity accordingly</a:t>
            </a:r>
          </a:p>
        </p:txBody>
      </p:sp>
    </p:spTree>
    <p:extLst>
      <p:ext uri="{BB962C8B-B14F-4D97-AF65-F5344CB8AC3E}">
        <p14:creationId xmlns:p14="http://schemas.microsoft.com/office/powerpoint/2010/main" val="580253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9A47-A78A-4F0E-ACA4-6A6A7E677C50}"/>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35C4F615-F81E-4B04-B1B2-CB9ED0224E16}"/>
              </a:ext>
            </a:extLst>
          </p:cNvPr>
          <p:cNvSpPr>
            <a:spLocks noGrp="1"/>
          </p:cNvSpPr>
          <p:nvPr>
            <p:ph idx="1"/>
          </p:nvPr>
        </p:nvSpPr>
        <p:spPr/>
        <p:txBody>
          <a:bodyPr>
            <a:normAutofit lnSpcReduction="10000"/>
          </a:bodyPr>
          <a:lstStyle/>
          <a:p>
            <a:r>
              <a:rPr lang="en-US" dirty="0"/>
              <a:t>Creating a Game is Hard</a:t>
            </a:r>
          </a:p>
          <a:p>
            <a:pPr lvl="1"/>
            <a:r>
              <a:rPr lang="en-US" dirty="0"/>
              <a:t>Cost</a:t>
            </a:r>
          </a:p>
          <a:p>
            <a:pPr lvl="1"/>
            <a:r>
              <a:rPr lang="en-US" dirty="0"/>
              <a:t>BioShock Pitch</a:t>
            </a:r>
          </a:p>
          <a:p>
            <a:r>
              <a:rPr lang="en-US" dirty="0"/>
              <a:t>Brainstorming Process</a:t>
            </a:r>
          </a:p>
          <a:p>
            <a:pPr lvl="1"/>
            <a:r>
              <a:rPr lang="en-US" dirty="0"/>
              <a:t>Generating Player Experience Goals</a:t>
            </a:r>
          </a:p>
          <a:p>
            <a:pPr lvl="1"/>
            <a:r>
              <a:rPr lang="en-US" dirty="0"/>
              <a:t>Producing ideas</a:t>
            </a:r>
          </a:p>
          <a:p>
            <a:pPr lvl="1"/>
            <a:r>
              <a:rPr lang="en-US" dirty="0"/>
              <a:t>Filtering ideas</a:t>
            </a:r>
          </a:p>
          <a:p>
            <a:pPr lvl="1"/>
            <a:r>
              <a:rPr lang="en-US" dirty="0"/>
              <a:t>Deliverables</a:t>
            </a:r>
          </a:p>
          <a:p>
            <a:r>
              <a:rPr lang="en-US" dirty="0"/>
              <a:t>Break</a:t>
            </a:r>
          </a:p>
          <a:p>
            <a:r>
              <a:rPr lang="en-US" dirty="0"/>
              <a:t>Working in a Group</a:t>
            </a:r>
          </a:p>
          <a:p>
            <a:pPr lvl="1"/>
            <a:r>
              <a:rPr lang="en-US" dirty="0"/>
              <a:t>Roles</a:t>
            </a:r>
          </a:p>
          <a:p>
            <a:pPr lvl="1"/>
            <a:r>
              <a:rPr lang="en-US" dirty="0"/>
              <a:t>Game Design Document</a:t>
            </a:r>
          </a:p>
          <a:p>
            <a:pPr lvl="1"/>
            <a:endParaRPr lang="en-US" dirty="0"/>
          </a:p>
        </p:txBody>
      </p:sp>
    </p:spTree>
    <p:extLst>
      <p:ext uri="{BB962C8B-B14F-4D97-AF65-F5344CB8AC3E}">
        <p14:creationId xmlns:p14="http://schemas.microsoft.com/office/powerpoint/2010/main" val="94383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D9938-4AD3-4E37-805D-4A3E2B13E8A4}"/>
              </a:ext>
            </a:extLst>
          </p:cNvPr>
          <p:cNvSpPr>
            <a:spLocks noGrp="1"/>
          </p:cNvSpPr>
          <p:nvPr>
            <p:ph type="title"/>
          </p:nvPr>
        </p:nvSpPr>
        <p:spPr/>
        <p:txBody>
          <a:bodyPr/>
          <a:lstStyle/>
          <a:p>
            <a:r>
              <a:rPr lang="en-US" dirty="0"/>
              <a:t>Roles II</a:t>
            </a:r>
          </a:p>
        </p:txBody>
      </p:sp>
      <p:sp>
        <p:nvSpPr>
          <p:cNvPr id="3" name="Content Placeholder 2">
            <a:extLst>
              <a:ext uri="{FF2B5EF4-FFF2-40B4-BE49-F238E27FC236}">
                <a16:creationId xmlns:a16="http://schemas.microsoft.com/office/drawing/2014/main" id="{62865CAA-0715-4DC8-918F-914FE810C23A}"/>
              </a:ext>
            </a:extLst>
          </p:cNvPr>
          <p:cNvSpPr>
            <a:spLocks noGrp="1"/>
          </p:cNvSpPr>
          <p:nvPr>
            <p:ph idx="1"/>
          </p:nvPr>
        </p:nvSpPr>
        <p:spPr/>
        <p:txBody>
          <a:bodyPr/>
          <a:lstStyle/>
          <a:p>
            <a:r>
              <a:rPr lang="en-US" dirty="0"/>
              <a:t>Roles everybody will play</a:t>
            </a:r>
          </a:p>
          <a:p>
            <a:pPr lvl="1"/>
            <a:r>
              <a:rPr lang="en-US" dirty="0"/>
              <a:t>Designer</a:t>
            </a:r>
          </a:p>
          <a:p>
            <a:pPr lvl="1"/>
            <a:r>
              <a:rPr lang="en-US" dirty="0"/>
              <a:t>Programmer</a:t>
            </a:r>
          </a:p>
          <a:p>
            <a:pPr lvl="1"/>
            <a:r>
              <a:rPr lang="en-US" dirty="0"/>
              <a:t>Artist </a:t>
            </a:r>
          </a:p>
          <a:p>
            <a:pPr lvl="1"/>
            <a:r>
              <a:rPr lang="en-US" dirty="0"/>
              <a:t>Tester</a:t>
            </a:r>
          </a:p>
          <a:p>
            <a:pPr lvl="1"/>
            <a:r>
              <a:rPr lang="en-US" dirty="0"/>
              <a:t>Quality Assurance</a:t>
            </a:r>
          </a:p>
          <a:p>
            <a:r>
              <a:rPr lang="en-US" dirty="0"/>
              <a:t>Must be flexible and willing to pick up slack when and where it occurs</a:t>
            </a:r>
          </a:p>
        </p:txBody>
      </p:sp>
    </p:spTree>
    <p:extLst>
      <p:ext uri="{BB962C8B-B14F-4D97-AF65-F5344CB8AC3E}">
        <p14:creationId xmlns:p14="http://schemas.microsoft.com/office/powerpoint/2010/main" val="1448643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6D549-9AF0-44FE-8B13-00E43FA41A92}"/>
              </a:ext>
            </a:extLst>
          </p:cNvPr>
          <p:cNvSpPr>
            <a:spLocks noGrp="1"/>
          </p:cNvSpPr>
          <p:nvPr>
            <p:ph type="title"/>
          </p:nvPr>
        </p:nvSpPr>
        <p:spPr/>
        <p:txBody>
          <a:bodyPr/>
          <a:lstStyle/>
          <a:p>
            <a:r>
              <a:rPr lang="en-US" dirty="0"/>
              <a:t>Roles – Brainstorming</a:t>
            </a:r>
          </a:p>
        </p:txBody>
      </p:sp>
      <p:sp>
        <p:nvSpPr>
          <p:cNvPr id="3" name="Content Placeholder 2">
            <a:extLst>
              <a:ext uri="{FF2B5EF4-FFF2-40B4-BE49-F238E27FC236}">
                <a16:creationId xmlns:a16="http://schemas.microsoft.com/office/drawing/2014/main" id="{D606E75E-8891-4ED5-BD80-1E03055C9886}"/>
              </a:ext>
            </a:extLst>
          </p:cNvPr>
          <p:cNvSpPr>
            <a:spLocks noGrp="1"/>
          </p:cNvSpPr>
          <p:nvPr>
            <p:ph idx="1"/>
          </p:nvPr>
        </p:nvSpPr>
        <p:spPr/>
        <p:txBody>
          <a:bodyPr/>
          <a:lstStyle/>
          <a:p>
            <a:r>
              <a:rPr lang="en-US" dirty="0"/>
              <a:t>Facilitator: Set a goal for that brainstorming session</a:t>
            </a:r>
          </a:p>
          <a:p>
            <a:pPr lvl="1"/>
            <a:r>
              <a:rPr lang="en-US" dirty="0"/>
              <a:t>Want 10 Player Goal Experiences conflicting or not</a:t>
            </a:r>
          </a:p>
          <a:p>
            <a:pPr lvl="1"/>
            <a:r>
              <a:rPr lang="en-US" dirty="0"/>
              <a:t>Want 5 features per Player Goal Experience</a:t>
            </a:r>
          </a:p>
          <a:p>
            <a:pPr lvl="1"/>
            <a:r>
              <a:rPr lang="en-US" dirty="0"/>
              <a:t>Want 1 GDD outline</a:t>
            </a:r>
          </a:p>
          <a:p>
            <a:r>
              <a:rPr lang="en-US" dirty="0"/>
              <a:t>Encourage ideas – good or bad (Idea Spam Phase)</a:t>
            </a:r>
          </a:p>
          <a:p>
            <a:pPr lvl="1"/>
            <a:r>
              <a:rPr lang="en-US" dirty="0"/>
              <a:t>Make all ideas visible to all group members</a:t>
            </a:r>
          </a:p>
        </p:txBody>
      </p:sp>
    </p:spTree>
    <p:extLst>
      <p:ext uri="{BB962C8B-B14F-4D97-AF65-F5344CB8AC3E}">
        <p14:creationId xmlns:p14="http://schemas.microsoft.com/office/powerpoint/2010/main" val="1878125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1B076-A111-4429-88EF-1ACF00BDFC2B}"/>
              </a:ext>
            </a:extLst>
          </p:cNvPr>
          <p:cNvSpPr>
            <a:spLocks noGrp="1"/>
          </p:cNvSpPr>
          <p:nvPr>
            <p:ph type="title"/>
          </p:nvPr>
        </p:nvSpPr>
        <p:spPr/>
        <p:txBody>
          <a:bodyPr/>
          <a:lstStyle/>
          <a:p>
            <a:r>
              <a:rPr lang="en-US" dirty="0"/>
              <a:t>Group Exercise I – 5 minutes</a:t>
            </a:r>
          </a:p>
        </p:txBody>
      </p:sp>
      <p:sp>
        <p:nvSpPr>
          <p:cNvPr id="3" name="Content Placeholder 2">
            <a:extLst>
              <a:ext uri="{FF2B5EF4-FFF2-40B4-BE49-F238E27FC236}">
                <a16:creationId xmlns:a16="http://schemas.microsoft.com/office/drawing/2014/main" id="{D33560C6-A43A-45D6-ADEF-FE84A2215E2E}"/>
              </a:ext>
            </a:extLst>
          </p:cNvPr>
          <p:cNvSpPr>
            <a:spLocks noGrp="1"/>
          </p:cNvSpPr>
          <p:nvPr>
            <p:ph idx="1"/>
          </p:nvPr>
        </p:nvSpPr>
        <p:spPr/>
        <p:txBody>
          <a:bodyPr/>
          <a:lstStyle/>
          <a:p>
            <a:r>
              <a:rPr lang="en-US" dirty="0"/>
              <a:t>Create a small group, 2 – 3 people, and write down on a new piece of paper Player Experience Goals and ideas to match these goals. You may use your individual player experience goals and ideas. Remember to match ideas to goals and that an idea (feature, theme, genre, etc.) can be matched with more than 1 goal.</a:t>
            </a:r>
          </a:p>
        </p:txBody>
      </p:sp>
    </p:spTree>
    <p:extLst>
      <p:ext uri="{BB962C8B-B14F-4D97-AF65-F5344CB8AC3E}">
        <p14:creationId xmlns:p14="http://schemas.microsoft.com/office/powerpoint/2010/main" val="23617835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DDC4B-479C-4C62-A00B-238893C89481}"/>
              </a:ext>
            </a:extLst>
          </p:cNvPr>
          <p:cNvSpPr>
            <a:spLocks noGrp="1"/>
          </p:cNvSpPr>
          <p:nvPr>
            <p:ph type="title"/>
          </p:nvPr>
        </p:nvSpPr>
        <p:spPr/>
        <p:txBody>
          <a:bodyPr/>
          <a:lstStyle/>
          <a:p>
            <a:r>
              <a:rPr lang="en-US" dirty="0"/>
              <a:t>Roles – Brainstorming II</a:t>
            </a:r>
          </a:p>
        </p:txBody>
      </p:sp>
      <p:sp>
        <p:nvSpPr>
          <p:cNvPr id="3" name="Content Placeholder 2">
            <a:extLst>
              <a:ext uri="{FF2B5EF4-FFF2-40B4-BE49-F238E27FC236}">
                <a16:creationId xmlns:a16="http://schemas.microsoft.com/office/drawing/2014/main" id="{25C4E855-E80F-4E0C-A069-0A0274B6FEDF}"/>
              </a:ext>
            </a:extLst>
          </p:cNvPr>
          <p:cNvSpPr>
            <a:spLocks noGrp="1"/>
          </p:cNvSpPr>
          <p:nvPr>
            <p:ph idx="1"/>
          </p:nvPr>
        </p:nvSpPr>
        <p:spPr/>
        <p:txBody>
          <a:bodyPr>
            <a:normAutofit/>
          </a:bodyPr>
          <a:lstStyle/>
          <a:p>
            <a:r>
              <a:rPr lang="en-US" dirty="0"/>
              <a:t>Filter ideas as a group via constructive criticism (Filter Idea Phase)</a:t>
            </a:r>
          </a:p>
          <a:p>
            <a:pPr lvl="1"/>
            <a:r>
              <a:rPr lang="en-US" dirty="0"/>
              <a:t>Access your group’s experience, ability, and time commitments to help further refine ideas</a:t>
            </a:r>
          </a:p>
          <a:p>
            <a:pPr lvl="1"/>
            <a:r>
              <a:rPr lang="en-US" dirty="0"/>
              <a:t>Discover conflicting ideas/features. If no quick consensus on which to use, then use the ranking system</a:t>
            </a:r>
          </a:p>
          <a:p>
            <a:r>
              <a:rPr lang="en-US" dirty="0"/>
              <a:t>Ranking System</a:t>
            </a:r>
          </a:p>
          <a:p>
            <a:pPr lvl="1"/>
            <a:r>
              <a:rPr lang="en-US" dirty="0"/>
              <a:t>Each member casts their vote on each conflicting idea/feature, the idea with the highest score wins and the other idea is dropped</a:t>
            </a:r>
          </a:p>
          <a:p>
            <a:pPr lvl="1"/>
            <a:r>
              <a:rPr lang="en-US" dirty="0"/>
              <a:t>Facilitator breaks ties</a:t>
            </a:r>
          </a:p>
          <a:p>
            <a:r>
              <a:rPr lang="en-US" dirty="0"/>
              <a:t>Learn to live with and make the best of disappointment</a:t>
            </a:r>
          </a:p>
          <a:p>
            <a:pPr lvl="2"/>
            <a:endParaRPr lang="en-US" dirty="0"/>
          </a:p>
        </p:txBody>
      </p:sp>
    </p:spTree>
    <p:extLst>
      <p:ext uri="{BB962C8B-B14F-4D97-AF65-F5344CB8AC3E}">
        <p14:creationId xmlns:p14="http://schemas.microsoft.com/office/powerpoint/2010/main" val="3434321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7D1D9-C9FA-4D4B-B1BF-FE8F24871C5A}"/>
              </a:ext>
            </a:extLst>
          </p:cNvPr>
          <p:cNvSpPr>
            <a:spLocks noGrp="1"/>
          </p:cNvSpPr>
          <p:nvPr>
            <p:ph type="title"/>
          </p:nvPr>
        </p:nvSpPr>
        <p:spPr/>
        <p:txBody>
          <a:bodyPr/>
          <a:lstStyle/>
          <a:p>
            <a:r>
              <a:rPr lang="en-US" dirty="0"/>
              <a:t>Group Exercise II – 5 minutes</a:t>
            </a:r>
          </a:p>
        </p:txBody>
      </p:sp>
      <p:sp>
        <p:nvSpPr>
          <p:cNvPr id="3" name="Content Placeholder 2">
            <a:extLst>
              <a:ext uri="{FF2B5EF4-FFF2-40B4-BE49-F238E27FC236}">
                <a16:creationId xmlns:a16="http://schemas.microsoft.com/office/drawing/2014/main" id="{0E2F4CBC-DC48-4562-A960-3B4A564D1269}"/>
              </a:ext>
            </a:extLst>
          </p:cNvPr>
          <p:cNvSpPr>
            <a:spLocks noGrp="1"/>
          </p:cNvSpPr>
          <p:nvPr>
            <p:ph idx="1"/>
          </p:nvPr>
        </p:nvSpPr>
        <p:spPr/>
        <p:txBody>
          <a:bodyPr/>
          <a:lstStyle/>
          <a:p>
            <a:r>
              <a:rPr lang="en-US" dirty="0"/>
              <a:t>As a group, assess your ability to perform the ideas you have generated. To do this successfully, you must share your experience with video game creation, programming, art, and how much time you can commit. After sharing and accessing these qualifications, refine your idea list and say why each one made the cut (or why the others didn’t). </a:t>
            </a:r>
          </a:p>
        </p:txBody>
      </p:sp>
    </p:spTree>
    <p:extLst>
      <p:ext uri="{BB962C8B-B14F-4D97-AF65-F5344CB8AC3E}">
        <p14:creationId xmlns:p14="http://schemas.microsoft.com/office/powerpoint/2010/main" val="25478712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38921-AD6A-4445-9700-14864FAEC612}"/>
              </a:ext>
            </a:extLst>
          </p:cNvPr>
          <p:cNvSpPr>
            <a:spLocks noGrp="1"/>
          </p:cNvSpPr>
          <p:nvPr>
            <p:ph type="title"/>
          </p:nvPr>
        </p:nvSpPr>
        <p:spPr>
          <a:xfrm>
            <a:off x="3132498" y="764373"/>
            <a:ext cx="8373701" cy="1293028"/>
          </a:xfrm>
        </p:spPr>
        <p:txBody>
          <a:bodyPr/>
          <a:lstStyle/>
          <a:p>
            <a:r>
              <a:rPr lang="en-US" dirty="0"/>
              <a:t>Game Design Document</a:t>
            </a:r>
          </a:p>
        </p:txBody>
      </p:sp>
      <p:sp>
        <p:nvSpPr>
          <p:cNvPr id="3" name="Content Placeholder 2">
            <a:extLst>
              <a:ext uri="{FF2B5EF4-FFF2-40B4-BE49-F238E27FC236}">
                <a16:creationId xmlns:a16="http://schemas.microsoft.com/office/drawing/2014/main" id="{511A3820-DD90-48FF-A443-0FDA5FD9E52B}"/>
              </a:ext>
            </a:extLst>
          </p:cNvPr>
          <p:cNvSpPr>
            <a:spLocks noGrp="1"/>
          </p:cNvSpPr>
          <p:nvPr>
            <p:ph idx="1"/>
          </p:nvPr>
        </p:nvSpPr>
        <p:spPr/>
        <p:txBody>
          <a:bodyPr/>
          <a:lstStyle/>
          <a:p>
            <a:r>
              <a:rPr lang="en-US" dirty="0"/>
              <a:t>Deliverables</a:t>
            </a:r>
          </a:p>
          <a:p>
            <a:pPr lvl="1"/>
            <a:r>
              <a:rPr lang="en-US" dirty="0"/>
              <a:t>Using your filtered ideas and Player Experience Goals create an outline of your group’s GDD.</a:t>
            </a:r>
          </a:p>
          <a:p>
            <a:pPr lvl="1"/>
            <a:r>
              <a:rPr lang="en-US" dirty="0"/>
              <a:t>GDD is the same as before, but storyboarding is even more important as each group member will have a slightly different idea of what a feature/idea entails</a:t>
            </a:r>
          </a:p>
          <a:p>
            <a:pPr lvl="1"/>
            <a:r>
              <a:rPr lang="en-US" dirty="0"/>
              <a:t>GDD’s schedule must now include who does what as well</a:t>
            </a:r>
          </a:p>
        </p:txBody>
      </p:sp>
    </p:spTree>
    <p:extLst>
      <p:ext uri="{BB962C8B-B14F-4D97-AF65-F5344CB8AC3E}">
        <p14:creationId xmlns:p14="http://schemas.microsoft.com/office/powerpoint/2010/main" val="2054091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9FCD5-9D23-4D28-8CCA-824783EBCF09}"/>
              </a:ext>
            </a:extLst>
          </p:cNvPr>
          <p:cNvSpPr>
            <a:spLocks noGrp="1"/>
          </p:cNvSpPr>
          <p:nvPr>
            <p:ph type="title"/>
          </p:nvPr>
        </p:nvSpPr>
        <p:spPr/>
        <p:txBody>
          <a:bodyPr/>
          <a:lstStyle/>
          <a:p>
            <a:r>
              <a:rPr lang="en-US" dirty="0"/>
              <a:t>Game Design Document II</a:t>
            </a:r>
          </a:p>
        </p:txBody>
      </p:sp>
      <p:sp>
        <p:nvSpPr>
          <p:cNvPr id="3" name="Content Placeholder 2">
            <a:extLst>
              <a:ext uri="{FF2B5EF4-FFF2-40B4-BE49-F238E27FC236}">
                <a16:creationId xmlns:a16="http://schemas.microsoft.com/office/drawing/2014/main" id="{46ADB9D3-1AD2-4101-9DED-0BC5393F80B8}"/>
              </a:ext>
            </a:extLst>
          </p:cNvPr>
          <p:cNvSpPr>
            <a:spLocks noGrp="1"/>
          </p:cNvSpPr>
          <p:nvPr>
            <p:ph idx="1"/>
          </p:nvPr>
        </p:nvSpPr>
        <p:spPr/>
        <p:txBody>
          <a:bodyPr/>
          <a:lstStyle/>
          <a:p>
            <a:r>
              <a:rPr lang="en-US" dirty="0"/>
              <a:t>Your final GDD should match your final game 1:1</a:t>
            </a:r>
          </a:p>
          <a:p>
            <a:r>
              <a:rPr lang="en-US" dirty="0"/>
              <a:t>Remember the Iterative Design Process</a:t>
            </a:r>
          </a:p>
          <a:p>
            <a:pPr lvl="1"/>
            <a:r>
              <a:rPr lang="en-US" dirty="0"/>
              <a:t>Your game will change as it develops</a:t>
            </a:r>
          </a:p>
          <a:p>
            <a:pPr lvl="2"/>
            <a:r>
              <a:rPr lang="en-US" dirty="0"/>
              <a:t>Your GDD should reflect these changes</a:t>
            </a:r>
          </a:p>
          <a:p>
            <a:r>
              <a:rPr lang="en-US" dirty="0"/>
              <a:t>One easy way to resolve disputes is to</a:t>
            </a:r>
            <a:br>
              <a:rPr lang="en-US" dirty="0"/>
            </a:br>
            <a:r>
              <a:rPr lang="en-US" dirty="0"/>
              <a:t>check the GDD – if its not there, it </a:t>
            </a:r>
            <a:br>
              <a:rPr lang="en-US" dirty="0"/>
            </a:br>
            <a:r>
              <a:rPr lang="en-US" dirty="0"/>
              <a:t>shouldn’t be in the game</a:t>
            </a:r>
          </a:p>
          <a:p>
            <a:r>
              <a:rPr lang="en-US" dirty="0"/>
              <a:t>To complete your GDD, flush out your</a:t>
            </a:r>
            <a:br>
              <a:rPr lang="en-US" dirty="0"/>
            </a:br>
            <a:r>
              <a:rPr lang="en-US" dirty="0"/>
              <a:t>outline, providing as clear as possible</a:t>
            </a:r>
            <a:br>
              <a:rPr lang="en-US" dirty="0"/>
            </a:br>
            <a:r>
              <a:rPr lang="en-US" dirty="0"/>
              <a:t>descriptions and images to describe</a:t>
            </a:r>
            <a:br>
              <a:rPr lang="en-US" dirty="0"/>
            </a:br>
            <a:r>
              <a:rPr lang="en-US" dirty="0"/>
              <a:t>everything in your game</a:t>
            </a:r>
          </a:p>
        </p:txBody>
      </p:sp>
      <p:pic>
        <p:nvPicPr>
          <p:cNvPr id="4" name="Picture 3" descr="A close up of a logo&#10;&#10;Description automatically generated">
            <a:extLst>
              <a:ext uri="{FF2B5EF4-FFF2-40B4-BE49-F238E27FC236}">
                <a16:creationId xmlns:a16="http://schemas.microsoft.com/office/drawing/2014/main" id="{CC43BC30-1ED5-4DC3-BAF4-C09F120226E6}"/>
              </a:ext>
            </a:extLst>
          </p:cNvPr>
          <p:cNvPicPr>
            <a:picLocks noChangeAspect="1"/>
          </p:cNvPicPr>
          <p:nvPr/>
        </p:nvPicPr>
        <p:blipFill>
          <a:blip r:embed="rId2"/>
          <a:stretch>
            <a:fillRect/>
          </a:stretch>
        </p:blipFill>
        <p:spPr>
          <a:xfrm>
            <a:off x="6746693" y="2620558"/>
            <a:ext cx="5214054" cy="2834767"/>
          </a:xfrm>
          <a:prstGeom prst="rect">
            <a:avLst/>
          </a:prstGeom>
        </p:spPr>
      </p:pic>
      <p:sp>
        <p:nvSpPr>
          <p:cNvPr id="5" name="Rectangle 4">
            <a:extLst>
              <a:ext uri="{FF2B5EF4-FFF2-40B4-BE49-F238E27FC236}">
                <a16:creationId xmlns:a16="http://schemas.microsoft.com/office/drawing/2014/main" id="{B7AC5C27-B3E8-4EC5-BD29-149A4FDA517B}"/>
              </a:ext>
            </a:extLst>
          </p:cNvPr>
          <p:cNvSpPr/>
          <p:nvPr/>
        </p:nvSpPr>
        <p:spPr>
          <a:xfrm>
            <a:off x="9141963" y="5455325"/>
            <a:ext cx="423514" cy="138499"/>
          </a:xfrm>
          <a:prstGeom prst="rect">
            <a:avLst/>
          </a:prstGeom>
        </p:spPr>
        <p:txBody>
          <a:bodyPr wrap="none">
            <a:spAutoFit/>
          </a:bodyPr>
          <a:lstStyle/>
          <a:p>
            <a:r>
              <a:rPr lang="en-US" sz="300" dirty="0">
                <a:hlinkClick r:id="rId3">
                  <a:extLst>
                    <a:ext uri="{A12FA001-AC4F-418D-AE19-62706E023703}">
                      <ahyp:hlinkClr xmlns:ahyp="http://schemas.microsoft.com/office/drawing/2018/hyperlinkcolor" val="tx"/>
                    </a:ext>
                  </a:extLst>
                </a:hlinkClick>
              </a:rPr>
              <a:t>web.mit.edu</a:t>
            </a:r>
            <a:endParaRPr lang="en-US" sz="300" dirty="0"/>
          </a:p>
        </p:txBody>
      </p:sp>
    </p:spTree>
    <p:extLst>
      <p:ext uri="{BB962C8B-B14F-4D97-AF65-F5344CB8AC3E}">
        <p14:creationId xmlns:p14="http://schemas.microsoft.com/office/powerpoint/2010/main" val="3182149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ED75A-4606-4FA2-A3A2-49D3FA1897D5}"/>
              </a:ext>
            </a:extLst>
          </p:cNvPr>
          <p:cNvSpPr>
            <a:spLocks noGrp="1"/>
          </p:cNvSpPr>
          <p:nvPr>
            <p:ph type="title"/>
          </p:nvPr>
        </p:nvSpPr>
        <p:spPr/>
        <p:txBody>
          <a:bodyPr/>
          <a:lstStyle/>
          <a:p>
            <a:r>
              <a:rPr lang="en-US" dirty="0"/>
              <a:t>Final Notes</a:t>
            </a:r>
          </a:p>
        </p:txBody>
      </p:sp>
      <p:sp>
        <p:nvSpPr>
          <p:cNvPr id="3" name="Content Placeholder 2">
            <a:extLst>
              <a:ext uri="{FF2B5EF4-FFF2-40B4-BE49-F238E27FC236}">
                <a16:creationId xmlns:a16="http://schemas.microsoft.com/office/drawing/2014/main" id="{6E854E09-6C10-4AA2-81EE-17606D0773D7}"/>
              </a:ext>
            </a:extLst>
          </p:cNvPr>
          <p:cNvSpPr>
            <a:spLocks noGrp="1"/>
          </p:cNvSpPr>
          <p:nvPr>
            <p:ph idx="1"/>
          </p:nvPr>
        </p:nvSpPr>
        <p:spPr/>
        <p:txBody>
          <a:bodyPr>
            <a:normAutofit/>
          </a:bodyPr>
          <a:lstStyle/>
          <a:p>
            <a:r>
              <a:rPr lang="en-US" dirty="0"/>
              <a:t>Write everything down</a:t>
            </a:r>
          </a:p>
          <a:p>
            <a:r>
              <a:rPr lang="en-US" dirty="0"/>
              <a:t>How you break up a brainstorming session is up to you</a:t>
            </a:r>
          </a:p>
          <a:p>
            <a:r>
              <a:rPr lang="en-US" dirty="0"/>
              <a:t>Avoid Scope Creep – every feature you add is one less feature you can perfect</a:t>
            </a:r>
          </a:p>
          <a:p>
            <a:r>
              <a:rPr lang="en-US" dirty="0"/>
              <a:t>Check in with group member’s frequently and often</a:t>
            </a:r>
          </a:p>
          <a:p>
            <a:pPr lvl="1"/>
            <a:r>
              <a:rPr lang="en-US" dirty="0"/>
              <a:t>No news is bad news!</a:t>
            </a:r>
          </a:p>
          <a:p>
            <a:pPr lvl="1"/>
            <a:r>
              <a:rPr lang="en-US" dirty="0"/>
              <a:t>Discord is a great, free, software that will allow you to group text and voice chat, as well as pass along small documents and images to each other</a:t>
            </a:r>
          </a:p>
          <a:p>
            <a:r>
              <a:rPr lang="en-US" dirty="0"/>
              <a:t>Assign personal due dates before the actual due date</a:t>
            </a:r>
          </a:p>
          <a:p>
            <a:pPr lvl="1"/>
            <a:r>
              <a:rPr lang="en-US" dirty="0"/>
              <a:t>Unforeseen bugs always occur</a:t>
            </a:r>
          </a:p>
        </p:txBody>
      </p:sp>
    </p:spTree>
    <p:extLst>
      <p:ext uri="{BB962C8B-B14F-4D97-AF65-F5344CB8AC3E}">
        <p14:creationId xmlns:p14="http://schemas.microsoft.com/office/powerpoint/2010/main" val="3385075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751FC-0958-4223-94FC-6BA6F7C1F943}"/>
              </a:ext>
            </a:extLst>
          </p:cNvPr>
          <p:cNvSpPr>
            <a:spLocks noGrp="1"/>
          </p:cNvSpPr>
          <p:nvPr>
            <p:ph type="title"/>
          </p:nvPr>
        </p:nvSpPr>
        <p:spPr/>
        <p:txBody>
          <a:bodyPr/>
          <a:lstStyle/>
          <a:p>
            <a:r>
              <a:rPr lang="en-US" dirty="0"/>
              <a:t>Final Notes II</a:t>
            </a:r>
          </a:p>
        </p:txBody>
      </p:sp>
      <p:sp>
        <p:nvSpPr>
          <p:cNvPr id="3" name="Content Placeholder 2">
            <a:extLst>
              <a:ext uri="{FF2B5EF4-FFF2-40B4-BE49-F238E27FC236}">
                <a16:creationId xmlns:a16="http://schemas.microsoft.com/office/drawing/2014/main" id="{3A78D970-4CF2-4EE0-94A1-C55277D57853}"/>
              </a:ext>
            </a:extLst>
          </p:cNvPr>
          <p:cNvSpPr>
            <a:spLocks noGrp="1"/>
          </p:cNvSpPr>
          <p:nvPr>
            <p:ph idx="1"/>
          </p:nvPr>
        </p:nvSpPr>
        <p:spPr/>
        <p:txBody>
          <a:bodyPr/>
          <a:lstStyle/>
          <a:p>
            <a:r>
              <a:rPr lang="en-US" dirty="0"/>
              <a:t>Use a source control</a:t>
            </a:r>
          </a:p>
          <a:p>
            <a:pPr lvl="1"/>
            <a:r>
              <a:rPr lang="en-US" dirty="0"/>
              <a:t>Unity allows up to 3 members to collaborate on a single group</a:t>
            </a:r>
          </a:p>
          <a:p>
            <a:pPr lvl="2"/>
            <a:r>
              <a:rPr lang="en-US" dirty="0"/>
              <a:t>Easiest method</a:t>
            </a:r>
          </a:p>
          <a:p>
            <a:pPr lvl="1"/>
            <a:r>
              <a:rPr lang="en-US" dirty="0"/>
              <a:t>Public GitHub repository allows for unlimited group members</a:t>
            </a:r>
          </a:p>
          <a:p>
            <a:pPr lvl="2"/>
            <a:r>
              <a:rPr lang="en-US" dirty="0"/>
              <a:t>Harder to setup, organize, and use than Unity, but still a great method</a:t>
            </a:r>
          </a:p>
          <a:p>
            <a:pPr lvl="2"/>
            <a:r>
              <a:rPr lang="en-US" dirty="0"/>
              <a:t>Easier to backtrack to a working version if something goes wrong</a:t>
            </a:r>
          </a:p>
          <a:p>
            <a:r>
              <a:rPr lang="en-US" dirty="0"/>
              <a:t>Save multiple copies</a:t>
            </a:r>
          </a:p>
          <a:p>
            <a:pPr lvl="1"/>
            <a:r>
              <a:rPr lang="en-US" dirty="0"/>
              <a:t>Source control helps with this, but multiple saves never hurt</a:t>
            </a:r>
          </a:p>
        </p:txBody>
      </p:sp>
    </p:spTree>
    <p:extLst>
      <p:ext uri="{BB962C8B-B14F-4D97-AF65-F5344CB8AC3E}">
        <p14:creationId xmlns:p14="http://schemas.microsoft.com/office/powerpoint/2010/main" val="678166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E6D46-89D3-4FDC-9656-73853617B3B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F3AD36D-C6B2-4E28-92EF-1B55583290E8}"/>
              </a:ext>
            </a:extLst>
          </p:cNvPr>
          <p:cNvSpPr>
            <a:spLocks noGrp="1"/>
          </p:cNvSpPr>
          <p:nvPr>
            <p:ph idx="1"/>
          </p:nvPr>
        </p:nvSpPr>
        <p:spPr>
          <a:xfrm>
            <a:off x="685800" y="1720158"/>
            <a:ext cx="10820400" cy="4861711"/>
          </a:xfrm>
        </p:spPr>
        <p:txBody>
          <a:bodyPr>
            <a:normAutofit fontScale="47500" lnSpcReduction="20000"/>
          </a:bodyPr>
          <a:lstStyle/>
          <a:p>
            <a:r>
              <a:rPr lang="en-US" sz="2700" dirty="0"/>
              <a:t>Game Design Workshop by Tracy Fullerton – Player Experience Goals &amp; brainstorming process</a:t>
            </a:r>
          </a:p>
          <a:p>
            <a:r>
              <a:rPr lang="en-US" sz="2700" dirty="0">
                <a:hlinkClick r:id="rId2"/>
              </a:rPr>
              <a:t>https://www.gamedesigning.org/gaming/game-ideas/</a:t>
            </a:r>
            <a:r>
              <a:rPr lang="en-US" sz="2700" dirty="0"/>
              <a:t> - How to generate Game Ideas</a:t>
            </a:r>
          </a:p>
          <a:p>
            <a:r>
              <a:rPr lang="en-US" sz="2700" dirty="0">
                <a:hlinkClick r:id="rId3"/>
              </a:rPr>
              <a:t>https://www.wowhead.com/forums&amp;topic=65217/auction-house-cut</a:t>
            </a:r>
            <a:r>
              <a:rPr lang="en-US" sz="2700" dirty="0"/>
              <a:t> - How WoW helps balances in-game economy</a:t>
            </a:r>
          </a:p>
          <a:p>
            <a:r>
              <a:rPr lang="en-US" sz="2700" dirty="0">
                <a:hlinkClick r:id="rId4"/>
              </a:rPr>
              <a:t>https://remembereverything.org/brainstorming-idea-evaluation/</a:t>
            </a:r>
            <a:r>
              <a:rPr lang="en-US" sz="2700" dirty="0"/>
              <a:t> - How to evaluate ideas</a:t>
            </a:r>
          </a:p>
          <a:p>
            <a:r>
              <a:rPr lang="en-US" sz="2700" dirty="0"/>
              <a:t>Creating Games by Morgan McGuire &amp; </a:t>
            </a:r>
            <a:r>
              <a:rPr lang="en-US" sz="2700" dirty="0" err="1"/>
              <a:t>Odest</a:t>
            </a:r>
            <a:r>
              <a:rPr lang="en-US" sz="2700" dirty="0"/>
              <a:t> </a:t>
            </a:r>
            <a:r>
              <a:rPr lang="en-US" sz="2700" dirty="0" err="1"/>
              <a:t>Chadwicke</a:t>
            </a:r>
            <a:r>
              <a:rPr lang="en-US" sz="2700" dirty="0"/>
              <a:t> Jenkins – Brainstorming for games</a:t>
            </a:r>
          </a:p>
          <a:p>
            <a:r>
              <a:rPr lang="en-US" sz="2700" dirty="0" err="1"/>
              <a:t>Moradian</a:t>
            </a:r>
            <a:r>
              <a:rPr lang="en-US" sz="2700" dirty="0"/>
              <a:t>, Ali, </a:t>
            </a:r>
            <a:r>
              <a:rPr lang="en-US" sz="2700" dirty="0" err="1"/>
              <a:t>Maaz</a:t>
            </a:r>
            <a:r>
              <a:rPr lang="en-US" sz="2700" dirty="0"/>
              <a:t> Nasir, Kelly Lyons, Rock Leung, and Susan Elliott Sim. “Gamification of Collaborative Idea Generation and Convergence.” In </a:t>
            </a:r>
            <a:r>
              <a:rPr lang="en-US" sz="2700" i="1" dirty="0"/>
              <a:t>Proceedings of the Extended Abstracts of the 32nd Annual ACM Conference on Human Factors in Computing Systems - CHI EA ’14</a:t>
            </a:r>
            <a:r>
              <a:rPr lang="en-US" sz="2700" dirty="0"/>
              <a:t>, 1459–64. Toronto, Ontario, Canada: ACM Press, 2014. </a:t>
            </a:r>
            <a:r>
              <a:rPr lang="en-US" sz="2700" dirty="0">
                <a:hlinkClick r:id="rId5"/>
              </a:rPr>
              <a:t>https://doi.org/10.1145/2559206.2581253</a:t>
            </a:r>
            <a:r>
              <a:rPr lang="en-US" sz="2700" dirty="0"/>
              <a:t>. – Brainstorming by making the process a game</a:t>
            </a:r>
          </a:p>
          <a:p>
            <a:r>
              <a:rPr lang="en-US" sz="2700" b="1" dirty="0"/>
              <a:t>Wilson, Chauncey E. “Brainstorming Pitfalls and Best Practices.” </a:t>
            </a:r>
            <a:r>
              <a:rPr lang="en-US" sz="2700" b="1" i="1" dirty="0"/>
              <a:t>Interactions</a:t>
            </a:r>
            <a:r>
              <a:rPr lang="en-US" sz="2700" b="1" dirty="0"/>
              <a:t> 13, no. 5 (September 1, 2006): 50. </a:t>
            </a:r>
            <a:r>
              <a:rPr lang="en-US" sz="2700" b="1" dirty="0">
                <a:hlinkClick r:id="rId6"/>
              </a:rPr>
              <a:t>https://doi.org/10.1145/1151314.1151342</a:t>
            </a:r>
            <a:r>
              <a:rPr lang="en-US" sz="2700" b="1" dirty="0"/>
              <a:t>. – Brainstorming methods – Good read</a:t>
            </a:r>
          </a:p>
          <a:p>
            <a:r>
              <a:rPr lang="en-US" sz="2700" dirty="0">
                <a:hlinkClick r:id="rId7"/>
              </a:rPr>
              <a:t>https://kotaku.com/how-much-does-it-cost-to-make-a-big-video-game-1501413649</a:t>
            </a:r>
            <a:r>
              <a:rPr lang="en-US" sz="2700" dirty="0"/>
              <a:t> - The cost to make video games</a:t>
            </a:r>
          </a:p>
          <a:p>
            <a:r>
              <a:rPr lang="en-US" sz="2700" dirty="0">
                <a:hlinkClick r:id="rId8"/>
              </a:rPr>
              <a:t>https://en.wikipedia.org/wiki/BioShock</a:t>
            </a:r>
            <a:r>
              <a:rPr lang="en-US" sz="2700" dirty="0"/>
              <a:t> - General information about BioShock</a:t>
            </a:r>
          </a:p>
          <a:p>
            <a:r>
              <a:rPr lang="en-US" sz="2700" dirty="0">
                <a:hlinkClick r:id="rId9"/>
              </a:rPr>
              <a:t>https://kotaku.com/the-past-present-and-future-of-the-witcher-3-1736499084</a:t>
            </a:r>
            <a:r>
              <a:rPr lang="en-US" sz="2700" dirty="0"/>
              <a:t> - General information about the Witcher 3</a:t>
            </a:r>
          </a:p>
          <a:p>
            <a:r>
              <a:rPr lang="en-US" sz="2700" dirty="0">
                <a:hlinkClick r:id="rId10"/>
              </a:rPr>
              <a:t>https://www.rt.com/news/458864-mortal-kombat-game-developer-ptsd/</a:t>
            </a:r>
            <a:r>
              <a:rPr lang="en-US" sz="2700" dirty="0"/>
              <a:t> - Information about PTSD for game developers</a:t>
            </a:r>
          </a:p>
          <a:p>
            <a:r>
              <a:rPr lang="en-US" sz="2700" dirty="0">
                <a:hlinkClick r:id="rId11"/>
              </a:rPr>
              <a:t>https://docs.google.com/document/d/1HjlGwE57xlmp9Hf4u-mHt5qeem6kpbWJQzUWd0feDhg/edit?usp=sharing</a:t>
            </a:r>
            <a:r>
              <a:rPr lang="en-US" sz="2700" dirty="0"/>
              <a:t> – Link to a list of references that can be useful for brainstorming and working in a group. Some of the resources are repeats and some are ones that were not used in this presentation, but still helpful information.</a:t>
            </a:r>
          </a:p>
          <a:p>
            <a:endParaRPr lang="en-US" dirty="0"/>
          </a:p>
          <a:p>
            <a:endParaRPr lang="en-US" dirty="0"/>
          </a:p>
          <a:p>
            <a:endParaRPr lang="en-US" dirty="0"/>
          </a:p>
        </p:txBody>
      </p:sp>
    </p:spTree>
    <p:extLst>
      <p:ext uri="{BB962C8B-B14F-4D97-AF65-F5344CB8AC3E}">
        <p14:creationId xmlns:p14="http://schemas.microsoft.com/office/powerpoint/2010/main" val="2967619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33C29-48E8-4B1D-B664-6BF56924E3AB}"/>
              </a:ext>
            </a:extLst>
          </p:cNvPr>
          <p:cNvSpPr>
            <a:spLocks noGrp="1"/>
          </p:cNvSpPr>
          <p:nvPr>
            <p:ph type="title"/>
          </p:nvPr>
        </p:nvSpPr>
        <p:spPr/>
        <p:txBody>
          <a:bodyPr/>
          <a:lstStyle/>
          <a:p>
            <a:r>
              <a:rPr lang="en-US" dirty="0"/>
              <a:t>Creating a Game is hard</a:t>
            </a:r>
          </a:p>
        </p:txBody>
      </p:sp>
      <p:sp>
        <p:nvSpPr>
          <p:cNvPr id="3" name="Content Placeholder 2">
            <a:extLst>
              <a:ext uri="{FF2B5EF4-FFF2-40B4-BE49-F238E27FC236}">
                <a16:creationId xmlns:a16="http://schemas.microsoft.com/office/drawing/2014/main" id="{55B12BFF-5E69-4FC4-A2CE-0C2C2893B6FD}"/>
              </a:ext>
            </a:extLst>
          </p:cNvPr>
          <p:cNvSpPr>
            <a:spLocks noGrp="1"/>
          </p:cNvSpPr>
          <p:nvPr>
            <p:ph idx="1"/>
          </p:nvPr>
        </p:nvSpPr>
        <p:spPr/>
        <p:txBody>
          <a:bodyPr>
            <a:normAutofit fontScale="92500" lnSpcReduction="20000"/>
          </a:bodyPr>
          <a:lstStyle/>
          <a:p>
            <a:r>
              <a:rPr lang="en-US" dirty="0"/>
              <a:t>Never as simple as we think</a:t>
            </a:r>
          </a:p>
          <a:p>
            <a:pPr lvl="1"/>
            <a:r>
              <a:rPr lang="en-US" dirty="0"/>
              <a:t>Platform</a:t>
            </a:r>
          </a:p>
          <a:p>
            <a:pPr lvl="1"/>
            <a:r>
              <a:rPr lang="en-US" dirty="0"/>
              <a:t>Story</a:t>
            </a:r>
          </a:p>
          <a:p>
            <a:pPr lvl="1"/>
            <a:r>
              <a:rPr lang="en-US" dirty="0"/>
              <a:t>Theme</a:t>
            </a:r>
          </a:p>
          <a:p>
            <a:pPr lvl="1"/>
            <a:r>
              <a:rPr lang="en-US" dirty="0"/>
              <a:t>Setting</a:t>
            </a:r>
          </a:p>
          <a:p>
            <a:pPr lvl="1"/>
            <a:r>
              <a:rPr lang="en-US" dirty="0"/>
              <a:t>Genre</a:t>
            </a:r>
          </a:p>
          <a:p>
            <a:pPr lvl="1"/>
            <a:r>
              <a:rPr lang="en-US" dirty="0"/>
              <a:t>Mechanics</a:t>
            </a:r>
          </a:p>
          <a:p>
            <a:pPr lvl="1"/>
            <a:r>
              <a:rPr lang="en-US" dirty="0"/>
              <a:t>Art</a:t>
            </a:r>
          </a:p>
          <a:p>
            <a:pPr lvl="1"/>
            <a:r>
              <a:rPr lang="en-US" dirty="0"/>
              <a:t>Music</a:t>
            </a:r>
          </a:p>
          <a:p>
            <a:pPr lvl="1"/>
            <a:r>
              <a:rPr lang="en-US" dirty="0"/>
              <a:t>Animation</a:t>
            </a:r>
          </a:p>
          <a:p>
            <a:pPr lvl="1"/>
            <a:r>
              <a:rPr lang="en-US" dirty="0"/>
              <a:t>Physics</a:t>
            </a:r>
          </a:p>
          <a:p>
            <a:pPr lvl="1"/>
            <a:r>
              <a:rPr lang="en-US" dirty="0"/>
              <a:t>AI Behavior</a:t>
            </a:r>
          </a:p>
          <a:p>
            <a:pPr lvl="1"/>
            <a:r>
              <a:rPr lang="en-US" dirty="0"/>
              <a:t>Economy</a:t>
            </a:r>
          </a:p>
          <a:p>
            <a:pPr lvl="1"/>
            <a:r>
              <a:rPr lang="en-US" dirty="0"/>
              <a:t>And More!</a:t>
            </a:r>
          </a:p>
          <a:p>
            <a:pPr lvl="1"/>
            <a:endParaRPr lang="en-US" dirty="0"/>
          </a:p>
          <a:p>
            <a:pPr lvl="1"/>
            <a:endParaRPr lang="en-US" dirty="0"/>
          </a:p>
          <a:p>
            <a:pPr lvl="1"/>
            <a:endParaRPr lang="en-US" dirty="0"/>
          </a:p>
        </p:txBody>
      </p:sp>
    </p:spTree>
    <p:extLst>
      <p:ext uri="{BB962C8B-B14F-4D97-AF65-F5344CB8AC3E}">
        <p14:creationId xmlns:p14="http://schemas.microsoft.com/office/powerpoint/2010/main" val="1422054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586EC-6A3C-4481-AF38-DDD521A6B185}"/>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FE325BC7-CEB4-48CC-ABCF-1AB179D7BBF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40144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D934-EDAC-493A-B2F4-1109F09AF7DB}"/>
              </a:ext>
            </a:extLst>
          </p:cNvPr>
          <p:cNvSpPr>
            <a:spLocks noGrp="1"/>
          </p:cNvSpPr>
          <p:nvPr>
            <p:ph type="title"/>
          </p:nvPr>
        </p:nvSpPr>
        <p:spPr/>
        <p:txBody>
          <a:bodyPr/>
          <a:lstStyle/>
          <a:p>
            <a:r>
              <a:rPr lang="en-US" dirty="0"/>
              <a:t>Cost of Games</a:t>
            </a:r>
          </a:p>
        </p:txBody>
      </p:sp>
      <p:sp>
        <p:nvSpPr>
          <p:cNvPr id="3" name="Content Placeholder 2">
            <a:extLst>
              <a:ext uri="{FF2B5EF4-FFF2-40B4-BE49-F238E27FC236}">
                <a16:creationId xmlns:a16="http://schemas.microsoft.com/office/drawing/2014/main" id="{9C6C0F6F-1D92-424A-A342-1B70C74776E5}"/>
              </a:ext>
            </a:extLst>
          </p:cNvPr>
          <p:cNvSpPr>
            <a:spLocks noGrp="1"/>
          </p:cNvSpPr>
          <p:nvPr>
            <p:ph idx="1"/>
          </p:nvPr>
        </p:nvSpPr>
        <p:spPr/>
        <p:txBody>
          <a:bodyPr/>
          <a:lstStyle/>
          <a:p>
            <a:r>
              <a:rPr lang="en-US" dirty="0"/>
              <a:t>The Witcher 3</a:t>
            </a:r>
          </a:p>
          <a:p>
            <a:pPr lvl="1"/>
            <a:r>
              <a:rPr lang="en-US" dirty="0"/>
              <a:t>$81 million to create and promote</a:t>
            </a:r>
          </a:p>
          <a:p>
            <a:pPr lvl="1"/>
            <a:r>
              <a:rPr lang="en-US" dirty="0"/>
              <a:t>3.5-year development cycle</a:t>
            </a:r>
          </a:p>
          <a:p>
            <a:r>
              <a:rPr lang="en-US" dirty="0"/>
              <a:t>BioShock</a:t>
            </a:r>
          </a:p>
          <a:p>
            <a:pPr lvl="1"/>
            <a:r>
              <a:rPr lang="en-US" dirty="0"/>
              <a:t>$15 million to create</a:t>
            </a:r>
          </a:p>
          <a:p>
            <a:pPr lvl="1"/>
            <a:r>
              <a:rPr lang="en-US" dirty="0"/>
              <a:t>5-year development cycle</a:t>
            </a:r>
          </a:p>
          <a:p>
            <a:r>
              <a:rPr lang="en-US" dirty="0"/>
              <a:t>Mortal Kombat 11</a:t>
            </a:r>
          </a:p>
          <a:p>
            <a:pPr lvl="1"/>
            <a:r>
              <a:rPr lang="en-US" dirty="0"/>
              <a:t>PTSD</a:t>
            </a:r>
          </a:p>
        </p:txBody>
      </p:sp>
    </p:spTree>
    <p:extLst>
      <p:ext uri="{BB962C8B-B14F-4D97-AF65-F5344CB8AC3E}">
        <p14:creationId xmlns:p14="http://schemas.microsoft.com/office/powerpoint/2010/main" val="2995606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6F1E-1287-4E3C-8B29-9E9965777C8C}"/>
              </a:ext>
            </a:extLst>
          </p:cNvPr>
          <p:cNvSpPr>
            <a:spLocks noGrp="1"/>
          </p:cNvSpPr>
          <p:nvPr>
            <p:ph type="title"/>
          </p:nvPr>
        </p:nvSpPr>
        <p:spPr/>
        <p:txBody>
          <a:bodyPr/>
          <a:lstStyle/>
          <a:p>
            <a:r>
              <a:rPr lang="en-US" dirty="0"/>
              <a:t>BioShock deep dive</a:t>
            </a:r>
          </a:p>
        </p:txBody>
      </p:sp>
      <p:graphicFrame>
        <p:nvGraphicFramePr>
          <p:cNvPr id="4" name="Content Placeholder 3">
            <a:hlinkClick r:id="rId3" action="ppaction://hlinkfile"/>
            <a:extLst>
              <a:ext uri="{FF2B5EF4-FFF2-40B4-BE49-F238E27FC236}">
                <a16:creationId xmlns:a16="http://schemas.microsoft.com/office/drawing/2014/main" id="{5EDAC080-5988-401D-B2BA-4B6C1B8421F2}"/>
              </a:ext>
            </a:extLst>
          </p:cNvPr>
          <p:cNvGraphicFramePr>
            <a:graphicFrameLocks noGrp="1" noChangeAspect="1"/>
          </p:cNvGraphicFramePr>
          <p:nvPr>
            <p:ph idx="1"/>
            <p:extLst>
              <p:ext uri="{D42A27DB-BD31-4B8C-83A1-F6EECF244321}">
                <p14:modId xmlns:p14="http://schemas.microsoft.com/office/powerpoint/2010/main" val="2256282367"/>
              </p:ext>
            </p:extLst>
          </p:nvPr>
        </p:nvGraphicFramePr>
        <p:xfrm>
          <a:off x="4748451" y="2827691"/>
          <a:ext cx="2695097" cy="1202618"/>
        </p:xfrm>
        <a:graphic>
          <a:graphicData uri="http://schemas.openxmlformats.org/presentationml/2006/ole">
            <mc:AlternateContent xmlns:mc="http://schemas.openxmlformats.org/markup-compatibility/2006">
              <mc:Choice xmlns:v="urn:schemas-microsoft-com:vml" Requires="v">
                <p:oleObj spid="_x0000_s1041" name="Packager Shell Object" showAsIcon="1" r:id="rId4" imgW="1181880" imgH="527400" progId="Package">
                  <p:embed/>
                </p:oleObj>
              </mc:Choice>
              <mc:Fallback>
                <p:oleObj name="Packager Shell Object" showAsIcon="1" r:id="rId4" imgW="1181880" imgH="527400" progId="Package">
                  <p:embed/>
                  <p:pic>
                    <p:nvPicPr>
                      <p:cNvPr id="0" name=""/>
                      <p:cNvPicPr/>
                      <p:nvPr/>
                    </p:nvPicPr>
                    <p:blipFill>
                      <a:blip r:embed="rId5"/>
                      <a:stretch>
                        <a:fillRect/>
                      </a:stretch>
                    </p:blipFill>
                    <p:spPr>
                      <a:xfrm>
                        <a:off x="4748451" y="2827691"/>
                        <a:ext cx="2695097" cy="1202618"/>
                      </a:xfrm>
                      <a:prstGeom prst="rect">
                        <a:avLst/>
                      </a:prstGeom>
                    </p:spPr>
                  </p:pic>
                </p:oleObj>
              </mc:Fallback>
            </mc:AlternateContent>
          </a:graphicData>
        </a:graphic>
      </p:graphicFrame>
    </p:spTree>
    <p:extLst>
      <p:ext uri="{BB962C8B-B14F-4D97-AF65-F5344CB8AC3E}">
        <p14:creationId xmlns:p14="http://schemas.microsoft.com/office/powerpoint/2010/main" val="4258473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17EBF-4FCA-46FC-B90E-37D3FAC37BCF}"/>
              </a:ext>
            </a:extLst>
          </p:cNvPr>
          <p:cNvSpPr>
            <a:spLocks noGrp="1"/>
          </p:cNvSpPr>
          <p:nvPr>
            <p:ph type="title"/>
          </p:nvPr>
        </p:nvSpPr>
        <p:spPr/>
        <p:txBody>
          <a:bodyPr/>
          <a:lstStyle/>
          <a:p>
            <a:r>
              <a:rPr lang="en-US" dirty="0"/>
              <a:t>Player Experience Goals</a:t>
            </a:r>
          </a:p>
        </p:txBody>
      </p:sp>
      <p:sp>
        <p:nvSpPr>
          <p:cNvPr id="3" name="Content Placeholder 2">
            <a:extLst>
              <a:ext uri="{FF2B5EF4-FFF2-40B4-BE49-F238E27FC236}">
                <a16:creationId xmlns:a16="http://schemas.microsoft.com/office/drawing/2014/main" id="{33D7294D-C00E-419F-8322-BF6BBDF110D0}"/>
              </a:ext>
            </a:extLst>
          </p:cNvPr>
          <p:cNvSpPr>
            <a:spLocks noGrp="1"/>
          </p:cNvSpPr>
          <p:nvPr>
            <p:ph idx="1"/>
          </p:nvPr>
        </p:nvSpPr>
        <p:spPr/>
        <p:txBody>
          <a:bodyPr/>
          <a:lstStyle/>
          <a:p>
            <a:r>
              <a:rPr lang="en-US" dirty="0"/>
              <a:t>Goals you set for the type of experience you want players to have</a:t>
            </a:r>
          </a:p>
          <a:p>
            <a:pPr lvl="1"/>
            <a:r>
              <a:rPr lang="en-US" dirty="0"/>
              <a:t>Descriptions of unique and interesting situations the player will be in</a:t>
            </a:r>
          </a:p>
          <a:p>
            <a:r>
              <a:rPr lang="en-US" dirty="0"/>
              <a:t>Not features</a:t>
            </a:r>
          </a:p>
          <a:p>
            <a:r>
              <a:rPr lang="en-US" dirty="0"/>
              <a:t>Examples:</a:t>
            </a:r>
          </a:p>
          <a:p>
            <a:pPr lvl="1"/>
            <a:r>
              <a:rPr lang="en-US" dirty="0"/>
              <a:t>Players must cooperate to win but they will feel like they can never trust each other</a:t>
            </a:r>
          </a:p>
          <a:p>
            <a:pPr lvl="1"/>
            <a:r>
              <a:rPr lang="en-US" dirty="0"/>
              <a:t>Players will feel relaxed instead of competitive</a:t>
            </a:r>
          </a:p>
          <a:p>
            <a:pPr lvl="1"/>
            <a:r>
              <a:rPr lang="en-US" dirty="0"/>
              <a:t>Players make up their own goals</a:t>
            </a:r>
          </a:p>
          <a:p>
            <a:pPr lvl="1"/>
            <a:r>
              <a:rPr lang="en-US" dirty="0"/>
              <a:t>Players get to perform tasks in whatever order they desire</a:t>
            </a:r>
          </a:p>
        </p:txBody>
      </p:sp>
    </p:spTree>
    <p:extLst>
      <p:ext uri="{BB962C8B-B14F-4D97-AF65-F5344CB8AC3E}">
        <p14:creationId xmlns:p14="http://schemas.microsoft.com/office/powerpoint/2010/main" val="4256010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358CD-2C56-4E61-886E-91EFB9C11DA1}"/>
              </a:ext>
            </a:extLst>
          </p:cNvPr>
          <p:cNvSpPr>
            <a:spLocks noGrp="1"/>
          </p:cNvSpPr>
          <p:nvPr>
            <p:ph type="title"/>
          </p:nvPr>
        </p:nvSpPr>
        <p:spPr/>
        <p:txBody>
          <a:bodyPr/>
          <a:lstStyle/>
          <a:p>
            <a:r>
              <a:rPr lang="en-US" dirty="0"/>
              <a:t>Player Experience Goals II</a:t>
            </a:r>
          </a:p>
        </p:txBody>
      </p:sp>
      <p:sp>
        <p:nvSpPr>
          <p:cNvPr id="3" name="Content Placeholder 2">
            <a:extLst>
              <a:ext uri="{FF2B5EF4-FFF2-40B4-BE49-F238E27FC236}">
                <a16:creationId xmlns:a16="http://schemas.microsoft.com/office/drawing/2014/main" id="{DAAF6560-B9A8-48AE-88B2-A518B17B7CC6}"/>
              </a:ext>
            </a:extLst>
          </p:cNvPr>
          <p:cNvSpPr>
            <a:spLocks noGrp="1"/>
          </p:cNvSpPr>
          <p:nvPr>
            <p:ph idx="1"/>
          </p:nvPr>
        </p:nvSpPr>
        <p:spPr/>
        <p:txBody>
          <a:bodyPr/>
          <a:lstStyle/>
          <a:p>
            <a:r>
              <a:rPr lang="en-US" dirty="0"/>
              <a:t>Used to generate features</a:t>
            </a:r>
          </a:p>
          <a:p>
            <a:r>
              <a:rPr lang="en-US" dirty="0"/>
              <a:t>Ex: “Players will feel relaxed instead of competitive”</a:t>
            </a:r>
          </a:p>
          <a:p>
            <a:pPr lvl="1"/>
            <a:r>
              <a:rPr lang="en-US" dirty="0"/>
              <a:t>No time limit</a:t>
            </a:r>
          </a:p>
          <a:p>
            <a:pPr lvl="1"/>
            <a:r>
              <a:rPr lang="en-US" dirty="0"/>
              <a:t>No ranking system</a:t>
            </a:r>
          </a:p>
          <a:p>
            <a:pPr lvl="1"/>
            <a:r>
              <a:rPr lang="en-US" dirty="0"/>
              <a:t>Sandbox environment</a:t>
            </a:r>
          </a:p>
          <a:p>
            <a:pPr lvl="1"/>
            <a:endParaRPr lang="en-US" dirty="0"/>
          </a:p>
          <a:p>
            <a:pPr lvl="1"/>
            <a:endParaRPr lang="en-US" dirty="0"/>
          </a:p>
        </p:txBody>
      </p:sp>
    </p:spTree>
    <p:extLst>
      <p:ext uri="{BB962C8B-B14F-4D97-AF65-F5344CB8AC3E}">
        <p14:creationId xmlns:p14="http://schemas.microsoft.com/office/powerpoint/2010/main" val="1396834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08B84-B75C-40B5-BF85-EABF54F38D17}"/>
              </a:ext>
            </a:extLst>
          </p:cNvPr>
          <p:cNvSpPr>
            <a:spLocks noGrp="1"/>
          </p:cNvSpPr>
          <p:nvPr>
            <p:ph type="title"/>
          </p:nvPr>
        </p:nvSpPr>
        <p:spPr>
          <a:xfrm>
            <a:off x="1584356" y="764373"/>
            <a:ext cx="9921844" cy="1293028"/>
          </a:xfrm>
        </p:spPr>
        <p:txBody>
          <a:bodyPr/>
          <a:lstStyle/>
          <a:p>
            <a:r>
              <a:rPr lang="en-US" dirty="0"/>
              <a:t>Bioshock Player Experience Goals</a:t>
            </a:r>
          </a:p>
        </p:txBody>
      </p:sp>
      <p:sp>
        <p:nvSpPr>
          <p:cNvPr id="3" name="Content Placeholder 2">
            <a:extLst>
              <a:ext uri="{FF2B5EF4-FFF2-40B4-BE49-F238E27FC236}">
                <a16:creationId xmlns:a16="http://schemas.microsoft.com/office/drawing/2014/main" id="{71B88A33-6C54-4341-9F60-5FAC7ADF8543}"/>
              </a:ext>
            </a:extLst>
          </p:cNvPr>
          <p:cNvSpPr>
            <a:spLocks noGrp="1"/>
          </p:cNvSpPr>
          <p:nvPr>
            <p:ph idx="1"/>
          </p:nvPr>
        </p:nvSpPr>
        <p:spPr/>
        <p:txBody>
          <a:bodyPr/>
          <a:lstStyle/>
          <a:p>
            <a:r>
              <a:rPr lang="en-US" dirty="0"/>
              <a:t>Players will feel like they are the playable character</a:t>
            </a:r>
          </a:p>
          <a:p>
            <a:r>
              <a:rPr lang="en-US" dirty="0"/>
              <a:t>Players will feel like the world they exist in is plausible</a:t>
            </a:r>
          </a:p>
          <a:p>
            <a:r>
              <a:rPr lang="en-US" dirty="0"/>
              <a:t>Players will feel scared while playing</a:t>
            </a:r>
          </a:p>
        </p:txBody>
      </p:sp>
    </p:spTree>
    <p:extLst>
      <p:ext uri="{BB962C8B-B14F-4D97-AF65-F5344CB8AC3E}">
        <p14:creationId xmlns:p14="http://schemas.microsoft.com/office/powerpoint/2010/main" val="1607782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7790</TotalTime>
  <Words>2312</Words>
  <Application>Microsoft Office PowerPoint</Application>
  <PresentationFormat>Widescreen</PresentationFormat>
  <Paragraphs>305</Paragraphs>
  <Slides>40</Slides>
  <Notes>5</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45" baseType="lpstr">
      <vt:lpstr>Arial</vt:lpstr>
      <vt:lpstr>Calibri</vt:lpstr>
      <vt:lpstr>Century Gothic</vt:lpstr>
      <vt:lpstr>Vapor Trail</vt:lpstr>
      <vt:lpstr>Packager Shell Object</vt:lpstr>
      <vt:lpstr>Brainstorming &amp; Group Dynamics</vt:lpstr>
      <vt:lpstr>Introduction to myself</vt:lpstr>
      <vt:lpstr>Outline</vt:lpstr>
      <vt:lpstr>Creating a Game is hard</vt:lpstr>
      <vt:lpstr>Cost of Games</vt:lpstr>
      <vt:lpstr>BioShock deep dive</vt:lpstr>
      <vt:lpstr>Player Experience Goals</vt:lpstr>
      <vt:lpstr>Player Experience Goals II</vt:lpstr>
      <vt:lpstr>Bioshock Player Experience Goals</vt:lpstr>
      <vt:lpstr>Player Experience Goals Template</vt:lpstr>
      <vt:lpstr>Individual Exercise I – 5 minutes</vt:lpstr>
      <vt:lpstr>Player Experience Goals III</vt:lpstr>
      <vt:lpstr>Player Experience Goals IV</vt:lpstr>
      <vt:lpstr>Producing Ideas</vt:lpstr>
      <vt:lpstr>Producing Ideas II</vt:lpstr>
      <vt:lpstr>Bioshock Ideas</vt:lpstr>
      <vt:lpstr>Individual Exercise II – 5 minutes</vt:lpstr>
      <vt:lpstr>Producing Ideas III</vt:lpstr>
      <vt:lpstr>Filtering Ideas</vt:lpstr>
      <vt:lpstr>Filtering Ideas II</vt:lpstr>
      <vt:lpstr>Filtering Ideas III</vt:lpstr>
      <vt:lpstr>Individual Exercise III – 5 minutes</vt:lpstr>
      <vt:lpstr>Deliverables</vt:lpstr>
      <vt:lpstr>Deliverables II</vt:lpstr>
      <vt:lpstr>Deliverables III</vt:lpstr>
      <vt:lpstr>Deliverables IV</vt:lpstr>
      <vt:lpstr>Individual Exercise IV – 10 minutes</vt:lpstr>
      <vt:lpstr>Working in a Group</vt:lpstr>
      <vt:lpstr>Roles</vt:lpstr>
      <vt:lpstr>Roles II</vt:lpstr>
      <vt:lpstr>Roles – Brainstorming</vt:lpstr>
      <vt:lpstr>Group Exercise I – 5 minutes</vt:lpstr>
      <vt:lpstr>Roles – Brainstorming II</vt:lpstr>
      <vt:lpstr>Group Exercise II – 5 minutes</vt:lpstr>
      <vt:lpstr>Game Design Document</vt:lpstr>
      <vt:lpstr>Game Design Document II</vt:lpstr>
      <vt:lpstr>Final Notes</vt:lpstr>
      <vt:lpstr>Final Notes II</vt:lpstr>
      <vt:lpstr>References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Brainstorming &amp; Group Dynamics</dc:title>
  <dc:creator>Greg Smith</dc:creator>
  <cp:lastModifiedBy>Greg Smith</cp:lastModifiedBy>
  <cp:revision>68</cp:revision>
  <dcterms:created xsi:type="dcterms:W3CDTF">2019-09-14T22:44:07Z</dcterms:created>
  <dcterms:modified xsi:type="dcterms:W3CDTF">2019-10-08T20:01:17Z</dcterms:modified>
</cp:coreProperties>
</file>

<file path=docProps/thumbnail.jpeg>
</file>